
<file path=[Content_Types].xml><?xml version="1.0" encoding="utf-8"?>
<Types xmlns="http://schemas.openxmlformats.org/package/2006/content-types">
  <Default Extension="jpeg" ContentType="image/jpeg"/>
  <Default Extension="jpg" ContentType="image/jpg"/>
  <Default Extension="png" ContentType="image/pn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4"/>
  </p:sldMasterIdLst>
  <p:sldIdLst>
    <p:sldId id="274" r:id="rId5"/>
  </p:sldIdLst>
  <p:sldSz cx="12192000" cy="6858000"/>
  <p:notesSz cx="12192000" cy="6858000"/>
  <p:defaultTextStyle>
    <a:defPPr>
      <a:defRPr kern="0"/>
    </a:defPPr>
  </p:defaultTextStyle>
  <p:extLst>
    <p:ext uri="{EFAFB233-063F-42B5-8137-9DF3F51BA10A}">
      <p15:sldGuideLst xmlns:p15="http://schemas.microsoft.com/office/powerpoint/2012/main">
        <p15:guide id="1" orient="horz" pos="2880">
          <p15:clr>
            <a:srgbClr val="A4A3A4"/>
          </p15:clr>
        </p15:guide>
        <p15:guide id="2" pos="216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5C22544A-7EE6-4342-B048-85BDC9FD1C3A}">
  <a:tblStyle styleId="{2D5ABB26-0587-4C30-8999-92F81FD0307C}" styleName="No Style, No Grid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>
              <a:noFill/>
            </a:ln>
          </a:top>
          <a:bottom>
            <a:ln>
              <a:noFill/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SorterView">
  <p:normalViewPr>
    <p:restoredLeft sz="15620"/>
    <p:restoredTop sz="94660"/>
  </p:normalViewPr>
  <p:slideViewPr>
    <p:cSldViewPr snapToGrid="0">
      <p:cViewPr varScale="1">
        <p:scale>
          <a:sx n="105" d="100"/>
          <a:sy n="105" d="100"/>
        </p:scale>
        <p:origin x="798" y="96"/>
      </p:cViewPr>
      <p:guideLst>
        <p:guide orient="horz" pos="2880"/>
        <p:guide pos="2160"/>
      </p:guideLst>
    </p:cSldViewPr>
  </p:slideViewPr>
  <p:notesTextViewPr>
    <p:cViewPr>
      <p:scale>
        <a:sx n="1" d="1"/>
        <a:sy n="1" d="1"/>
      </p:scale>
      <p:origin x="0" y="0"/>
    </p:cViewPr>
  </p:notesTextViewPr>
  <p:sorterViewPr>
    <p:cViewPr varScale="1">
      <p:scale>
        <a:sx n="100" d="100"/>
        <a:sy n="100" d="100"/>
      </p:scale>
      <p:origin x="0" y="0"/>
    </p:cViewPr>
  </p:sorter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theme" Target="theme/theme1.xml"/><Relationship Id="rId3" Type="http://schemas.openxmlformats.org/officeDocument/2006/relationships/customXml" Target="../customXml/item3.xml"/><Relationship Id="rId7" Type="http://schemas.openxmlformats.org/officeDocument/2006/relationships/viewProps" Target="viewProps.xml"/><Relationship Id="rId2" Type="http://schemas.openxmlformats.org/officeDocument/2006/relationships/customXml" Target="../customXml/item2.xml"/><Relationship Id="rId1" Type="http://schemas.openxmlformats.org/officeDocument/2006/relationships/customXml" Target="../customXml/item1.xml"/><Relationship Id="rId6" Type="http://schemas.openxmlformats.org/officeDocument/2006/relationships/presProps" Target="presProps.xml"/><Relationship Id="rId5" Type="http://schemas.openxmlformats.org/officeDocument/2006/relationships/slide" Target="slides/slide1.xml"/><Relationship Id="rId4" Type="http://schemas.openxmlformats.org/officeDocument/2006/relationships/slideMaster" Target="slideMasters/slideMaster1.xml"/><Relationship Id="rId9" Type="http://schemas.openxmlformats.org/officeDocument/2006/relationships/tableStyles" Target="tableStyles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pn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ctrTitle"/>
          </p:nvPr>
        </p:nvSpPr>
        <p:spPr>
          <a:xfrm>
            <a:off x="914400" y="2125980"/>
            <a:ext cx="10363200" cy="14401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subTitle" idx="4"/>
          </p:nvPr>
        </p:nvSpPr>
        <p:spPr>
          <a:xfrm>
            <a:off x="1828800" y="3840480"/>
            <a:ext cx="8534400" cy="17145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1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/>
        <p:txBody>
          <a:bodyPr lIns="0" tIns="0" rIns="0" bIns="0"/>
          <a:lstStyle>
            <a:lvl1pPr>
              <a:defRPr sz="2800" b="1" i="1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Two Content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320165"/>
          </a:xfrm>
          <a:custGeom>
            <a:avLst/>
            <a:gdLst/>
            <a:ahLst/>
            <a:cxnLst/>
            <a:rect l="l" t="t" r="r" b="b"/>
            <a:pathLst>
              <a:path w="12192000" h="1320165">
                <a:moveTo>
                  <a:pt x="12192000" y="0"/>
                </a:moveTo>
                <a:lnTo>
                  <a:pt x="0" y="0"/>
                </a:lnTo>
                <a:lnTo>
                  <a:pt x="0" y="1319987"/>
                </a:lnTo>
                <a:lnTo>
                  <a:pt x="12192000" y="1319987"/>
                </a:lnTo>
                <a:lnTo>
                  <a:pt x="12192000" y="0"/>
                </a:lnTo>
                <a:close/>
              </a:path>
            </a:pathLst>
          </a:custGeom>
          <a:solidFill>
            <a:srgbClr val="111C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321747"/>
            <a:ext cx="10346055" cy="0"/>
          </a:xfrm>
          <a:custGeom>
            <a:avLst/>
            <a:gdLst/>
            <a:ahLst/>
            <a:cxnLst/>
            <a:rect l="l" t="t" r="r" b="b"/>
            <a:pathLst>
              <a:path w="10346055">
                <a:moveTo>
                  <a:pt x="0" y="0"/>
                </a:moveTo>
                <a:lnTo>
                  <a:pt x="10345991" y="0"/>
                </a:lnTo>
              </a:path>
            </a:pathLst>
          </a:custGeom>
          <a:ln w="12700">
            <a:solidFill>
              <a:srgbClr val="255CA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345991" y="1321747"/>
            <a:ext cx="1846580" cy="0"/>
          </a:xfrm>
          <a:custGeom>
            <a:avLst/>
            <a:gdLst/>
            <a:ahLst/>
            <a:cxnLst/>
            <a:rect l="l" t="t" r="r" b="b"/>
            <a:pathLst>
              <a:path w="1846579">
                <a:moveTo>
                  <a:pt x="1846008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11E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6942" y="0"/>
            <a:ext cx="1345594" cy="1334732"/>
          </a:xfrm>
          <a:prstGeom prst="rect">
            <a:avLst/>
          </a:prstGeom>
        </p:spPr>
      </p:pic>
      <p:pic>
        <p:nvPicPr>
          <p:cNvPr id="20" name="bg object 20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10901681" y="95736"/>
            <a:ext cx="1121885" cy="1121885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sz="half" idx="2"/>
          </p:nvPr>
        </p:nvSpPr>
        <p:spPr>
          <a:xfrm>
            <a:off x="60960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sz="half" idx="3"/>
          </p:nvPr>
        </p:nvSpPr>
        <p:spPr>
          <a:xfrm>
            <a:off x="6278880" y="1577340"/>
            <a:ext cx="5303520" cy="452628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/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6" name="Holder 6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7" name="Holder 7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title"/>
          </p:nvPr>
        </p:nvSpPr>
        <p:spPr/>
        <p:txBody>
          <a:bodyPr lIns="0" tIns="0" rIns="0" bIns="0"/>
          <a:lstStyle>
            <a:lvl1pPr>
              <a:defRPr sz="40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5" name="Holder 5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showMasterSp="0" type="obj" preserve="1">
  <p:cSld name="Blank"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older 2"/>
          <p:cNvSpPr>
            <a:spLocks noGrp="1"/>
          </p:cNvSpPr>
          <p:nvPr>
            <p:ph type="ftr" sz="quarter" idx="5"/>
          </p:nvPr>
        </p:nvSpPr>
        <p:spPr/>
        <p:txBody>
          <a:bodyPr lIns="0" tIns="0" rIns="0" bIns="0"/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dt" sz="half" idx="6"/>
          </p:nvPr>
        </p:nvSpPr>
        <p:spPr/>
        <p:txBody>
          <a:bodyPr lIns="0" tIns="0" rIns="0" bIns="0"/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4" name="Holder 4"/>
          <p:cNvSpPr>
            <a:spLocks noGrp="1"/>
          </p:cNvSpPr>
          <p:nvPr>
            <p:ph type="sldNum" sz="quarter" idx="7"/>
          </p:nvPr>
        </p:nvSpPr>
        <p:spPr/>
        <p:txBody>
          <a:bodyPr lIns="0" tIns="0" rIns="0" bIns="0"/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3" Type="http://schemas.openxmlformats.org/officeDocument/2006/relationships/slideLayout" Target="../slideLayouts/slideLayout3.xml"/><Relationship Id="rId7" Type="http://schemas.openxmlformats.org/officeDocument/2006/relationships/image" Target="../media/image1.png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theme" Target="../theme/theme1.xml"/><Relationship Id="rId5" Type="http://schemas.openxmlformats.org/officeDocument/2006/relationships/slideLayout" Target="../slideLayouts/slideLayout5.xml"/><Relationship Id="rId4" Type="http://schemas.openxmlformats.org/officeDocument/2006/relationships/slideLayout" Target="../slideLayouts/slideLayout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chemeClr val="bg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6" name="bg object 16"/>
          <p:cNvSpPr/>
          <p:nvPr/>
        </p:nvSpPr>
        <p:spPr>
          <a:xfrm>
            <a:off x="0" y="0"/>
            <a:ext cx="12192000" cy="1320165"/>
          </a:xfrm>
          <a:custGeom>
            <a:avLst/>
            <a:gdLst/>
            <a:ahLst/>
            <a:cxnLst/>
            <a:rect l="l" t="t" r="r" b="b"/>
            <a:pathLst>
              <a:path w="12192000" h="1320165">
                <a:moveTo>
                  <a:pt x="12192000" y="0"/>
                </a:moveTo>
                <a:lnTo>
                  <a:pt x="0" y="0"/>
                </a:lnTo>
                <a:lnTo>
                  <a:pt x="0" y="1319987"/>
                </a:lnTo>
                <a:lnTo>
                  <a:pt x="12192000" y="1319987"/>
                </a:lnTo>
                <a:lnTo>
                  <a:pt x="12192000" y="0"/>
                </a:lnTo>
                <a:close/>
              </a:path>
            </a:pathLst>
          </a:custGeom>
          <a:solidFill>
            <a:srgbClr val="111C4E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7" name="bg object 17"/>
          <p:cNvSpPr/>
          <p:nvPr/>
        </p:nvSpPr>
        <p:spPr>
          <a:xfrm>
            <a:off x="0" y="1321747"/>
            <a:ext cx="10346055" cy="0"/>
          </a:xfrm>
          <a:custGeom>
            <a:avLst/>
            <a:gdLst/>
            <a:ahLst/>
            <a:cxnLst/>
            <a:rect l="l" t="t" r="r" b="b"/>
            <a:pathLst>
              <a:path w="10346055">
                <a:moveTo>
                  <a:pt x="0" y="0"/>
                </a:moveTo>
                <a:lnTo>
                  <a:pt x="10345991" y="0"/>
                </a:lnTo>
              </a:path>
            </a:pathLst>
          </a:custGeom>
          <a:ln w="12700">
            <a:solidFill>
              <a:srgbClr val="255CAA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8" name="bg object 18"/>
          <p:cNvSpPr/>
          <p:nvPr/>
        </p:nvSpPr>
        <p:spPr>
          <a:xfrm>
            <a:off x="10345991" y="1321747"/>
            <a:ext cx="1846580" cy="0"/>
          </a:xfrm>
          <a:custGeom>
            <a:avLst/>
            <a:gdLst/>
            <a:ahLst/>
            <a:cxnLst/>
            <a:rect l="l" t="t" r="r" b="b"/>
            <a:pathLst>
              <a:path w="1846579">
                <a:moveTo>
                  <a:pt x="1846008" y="0"/>
                </a:moveTo>
                <a:lnTo>
                  <a:pt x="0" y="0"/>
                </a:lnTo>
              </a:path>
            </a:pathLst>
          </a:custGeom>
          <a:ln w="12700">
            <a:solidFill>
              <a:srgbClr val="E11E25"/>
            </a:solidFill>
          </a:ln>
        </p:spPr>
        <p:txBody>
          <a:bodyPr wrap="square" lIns="0" tIns="0" rIns="0" bIns="0" rtlCol="0"/>
          <a:lstStyle/>
          <a:p>
            <a:endParaRPr/>
          </a:p>
        </p:txBody>
      </p:sp>
      <p:pic>
        <p:nvPicPr>
          <p:cNvPr id="19" name="bg object 19"/>
          <p:cNvPicPr/>
          <p:nvPr/>
        </p:nvPicPr>
        <p:blipFill>
          <a:blip r:embed="rId7" cstate="print"/>
          <a:stretch>
            <a:fillRect/>
          </a:stretch>
        </p:blipFill>
        <p:spPr>
          <a:xfrm>
            <a:off x="6942" y="0"/>
            <a:ext cx="1345594" cy="1334732"/>
          </a:xfrm>
          <a:prstGeom prst="rect">
            <a:avLst/>
          </a:prstGeom>
        </p:spPr>
      </p:pic>
      <p:sp>
        <p:nvSpPr>
          <p:cNvPr id="2" name="Holder 2"/>
          <p:cNvSpPr>
            <a:spLocks noGrp="1"/>
          </p:cNvSpPr>
          <p:nvPr>
            <p:ph type="title"/>
          </p:nvPr>
        </p:nvSpPr>
        <p:spPr>
          <a:xfrm>
            <a:off x="1431292" y="298709"/>
            <a:ext cx="8920561" cy="675023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4000" b="0" i="0">
                <a:solidFill>
                  <a:schemeClr val="bg1"/>
                </a:solidFill>
                <a:latin typeface="Franklin Gothic Medium Cond"/>
                <a:cs typeface="Franklin Gothic Medium Cond"/>
              </a:defRPr>
            </a:lvl1pPr>
          </a:lstStyle>
          <a:p>
            <a:endParaRPr/>
          </a:p>
        </p:txBody>
      </p:sp>
      <p:sp>
        <p:nvSpPr>
          <p:cNvPr id="3" name="Holder 3"/>
          <p:cNvSpPr>
            <a:spLocks noGrp="1"/>
          </p:cNvSpPr>
          <p:nvPr>
            <p:ph type="body" idx="1"/>
          </p:nvPr>
        </p:nvSpPr>
        <p:spPr>
          <a:xfrm>
            <a:off x="208648" y="2220404"/>
            <a:ext cx="7137400" cy="410591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2800" b="1" i="1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endParaRPr/>
          </a:p>
        </p:txBody>
      </p:sp>
      <p:sp>
        <p:nvSpPr>
          <p:cNvPr id="4" name="Holder 4"/>
          <p:cNvSpPr>
            <a:spLocks noGrp="1"/>
          </p:cNvSpPr>
          <p:nvPr>
            <p:ph type="ftr" sz="quarter" idx="5"/>
          </p:nvPr>
        </p:nvSpPr>
        <p:spPr>
          <a:xfrm>
            <a:off x="4145280" y="6377940"/>
            <a:ext cx="390144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ctr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/>
          </a:p>
        </p:txBody>
      </p:sp>
      <p:sp>
        <p:nvSpPr>
          <p:cNvPr id="5" name="Holder 5"/>
          <p:cNvSpPr>
            <a:spLocks noGrp="1"/>
          </p:cNvSpPr>
          <p:nvPr>
            <p:ph type="dt" sz="half" idx="6"/>
          </p:nvPr>
        </p:nvSpPr>
        <p:spPr>
          <a:xfrm>
            <a:off x="609600" y="6377940"/>
            <a:ext cx="2804160" cy="342900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 algn="l">
              <a:defRPr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1D8BD707-D9CF-40AE-B4C6-C98DA3205C09}" type="datetimeFigureOut">
              <a:rPr lang="en-US"/>
              <a:t>6/4/2025</a:t>
            </a:fld>
            <a:endParaRPr lang="en-US"/>
          </a:p>
        </p:txBody>
      </p:sp>
      <p:sp>
        <p:nvSpPr>
          <p:cNvPr id="6" name="Holder 6"/>
          <p:cNvSpPr>
            <a:spLocks noGrp="1"/>
          </p:cNvSpPr>
          <p:nvPr>
            <p:ph type="sldNum" sz="quarter" idx="7"/>
          </p:nvPr>
        </p:nvSpPr>
        <p:spPr>
          <a:xfrm>
            <a:off x="11595674" y="6589844"/>
            <a:ext cx="229488" cy="167004"/>
          </a:xfrm>
          <a:prstGeom prst="rect">
            <a:avLst/>
          </a:prstGeom>
        </p:spPr>
        <p:txBody>
          <a:bodyPr wrap="square" lIns="0" tIns="0" rIns="0" bIns="0">
            <a:spAutoFit/>
          </a:bodyPr>
          <a:lstStyle>
            <a:lvl1pPr>
              <a:defRPr sz="1000" b="0" i="0">
                <a:solidFill>
                  <a:srgbClr val="111C4E"/>
                </a:solidFill>
                <a:latin typeface="Arial"/>
                <a:cs typeface="Arial"/>
              </a:defRPr>
            </a:lvl1pPr>
          </a:lstStyle>
          <a:p>
            <a:pPr marL="107950">
              <a:lnSpc>
                <a:spcPct val="100000"/>
              </a:lnSpc>
            </a:pPr>
            <a:fld id="{81D60167-4931-47E6-BA6A-407CBD079E47}" type="slidenum">
              <a:rPr spc="-50" dirty="0"/>
              <a:t>‹#›</a:t>
            </a:fld>
            <a:endParaRPr spc="-5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61" r:id="rId1"/>
    <p:sldLayoutId id="2147483662" r:id="rId2"/>
    <p:sldLayoutId id="2147483663" r:id="rId3"/>
    <p:sldLayoutId id="2147483664" r:id="rId4"/>
    <p:sldLayoutId id="2147483665" r:id="rId5"/>
  </p:sldLayoutIdLst>
  <p:txStyles>
    <p:titleStyle>
      <a:lvl1pPr>
        <a:defRPr>
          <a:latin typeface="+mj-lt"/>
          <a:ea typeface="+mj-ea"/>
          <a:cs typeface="+mj-cs"/>
        </a:defRPr>
      </a:lvl1pPr>
    </p:titleStyle>
    <p:body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bodyStyle>
    <p:otherStyle>
      <a:lvl1pPr marL="0">
        <a:defRPr>
          <a:latin typeface="+mn-lt"/>
          <a:ea typeface="+mn-ea"/>
          <a:cs typeface="+mn-cs"/>
        </a:defRPr>
      </a:lvl1pPr>
      <a:lvl2pPr marL="457200">
        <a:defRPr>
          <a:latin typeface="+mn-lt"/>
          <a:ea typeface="+mn-ea"/>
          <a:cs typeface="+mn-cs"/>
        </a:defRPr>
      </a:lvl2pPr>
      <a:lvl3pPr marL="914400">
        <a:defRPr>
          <a:latin typeface="+mn-lt"/>
          <a:ea typeface="+mn-ea"/>
          <a:cs typeface="+mn-cs"/>
        </a:defRPr>
      </a:lvl3pPr>
      <a:lvl4pPr marL="1371600">
        <a:defRPr>
          <a:latin typeface="+mn-lt"/>
          <a:ea typeface="+mn-ea"/>
          <a:cs typeface="+mn-cs"/>
        </a:defRPr>
      </a:lvl4pPr>
      <a:lvl5pPr marL="1828800">
        <a:defRPr>
          <a:latin typeface="+mn-lt"/>
          <a:ea typeface="+mn-ea"/>
          <a:cs typeface="+mn-cs"/>
        </a:defRPr>
      </a:lvl5pPr>
      <a:lvl6pPr marL="2286000">
        <a:defRPr>
          <a:latin typeface="+mn-lt"/>
          <a:ea typeface="+mn-ea"/>
          <a:cs typeface="+mn-cs"/>
        </a:defRPr>
      </a:lvl6pPr>
      <a:lvl7pPr marL="2743200">
        <a:defRPr>
          <a:latin typeface="+mn-lt"/>
          <a:ea typeface="+mn-ea"/>
          <a:cs typeface="+mn-cs"/>
        </a:defRPr>
      </a:lvl7pPr>
      <a:lvl8pPr marL="3200400">
        <a:defRPr>
          <a:latin typeface="+mn-lt"/>
          <a:ea typeface="+mn-ea"/>
          <a:cs typeface="+mn-cs"/>
        </a:defRPr>
      </a:lvl8pPr>
      <a:lvl9pPr marL="3657600">
        <a:defRPr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4.png"/><Relationship Id="rId2" Type="http://schemas.openxmlformats.org/officeDocument/2006/relationships/image" Target="../media/image3.jpg"/><Relationship Id="rId1" Type="http://schemas.openxmlformats.org/officeDocument/2006/relationships/slideLayout" Target="../slideLayouts/slideLayout2.xml"/><Relationship Id="rId5" Type="http://schemas.openxmlformats.org/officeDocument/2006/relationships/image" Target="../media/image5.png"/><Relationship Id="rId4" Type="http://schemas.openxmlformats.org/officeDocument/2006/relationships/hyperlink" Target="https://fct-dlx.decisionlens.com/contribute?id=eyJwb3J0Zm9saW9JZCI6ImU0ODA4N2ZlLTJhN2UtNDI1Ny1iZmUxLWMyNGVlZjQ2Y2MyNSIsImdyb3VwIjp7ImlkIjoiNjAzNmJjZGYtNTI5Ny0xMWVhLTlkZDAtMDY0YWRiYmUzNGQ0IiwibmFtZSI6ImZjdC1kbHgiLCJkb21haW4iOiJmY3QtZGx4LmRlY2lzaW9ubGVucy5jb20ifSwicm9sZSI6IkNPTlRSSUJVVE9SIiwiZXhwaXJlc0F0IjoxNzE2NDg2MzQyMjg1fQ.FEIBDi8gkWCaskxMPzL7p56DeghdeXULyfC6wrBFZLM" TargetMode="Externa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object 2"/>
          <p:cNvPicPr/>
          <p:nvPr/>
        </p:nvPicPr>
        <p:blipFill>
          <a:blip r:embed="rId2" cstate="print"/>
          <a:stretch>
            <a:fillRect/>
          </a:stretch>
        </p:blipFill>
        <p:spPr>
          <a:xfrm>
            <a:off x="10821460" y="40386"/>
            <a:ext cx="1292815" cy="1243088"/>
          </a:xfrm>
          <a:prstGeom prst="rect">
            <a:avLst/>
          </a:prstGeom>
        </p:spPr>
      </p:pic>
      <p:sp>
        <p:nvSpPr>
          <p:cNvPr id="3" name="object 3"/>
          <p:cNvSpPr txBox="1">
            <a:spLocks noGrp="1"/>
          </p:cNvSpPr>
          <p:nvPr>
            <p:ph type="title"/>
          </p:nvPr>
        </p:nvSpPr>
        <p:spPr>
          <a:prstGeom prst="rect">
            <a:avLst/>
          </a:prstGeom>
        </p:spPr>
        <p:txBody>
          <a:bodyPr vert="horz" wrap="square" lIns="0" tIns="50564" rIns="0" bIns="0" rtlCol="0">
            <a:spAutoFit/>
          </a:bodyPr>
          <a:lstStyle/>
          <a:p>
            <a:pPr marL="170815">
              <a:lnSpc>
                <a:spcPct val="100000"/>
              </a:lnSpc>
              <a:spcBef>
                <a:spcPts val="95"/>
              </a:spcBef>
            </a:pPr>
            <a:r>
              <a:t>Send</a:t>
            </a:r>
            <a:r>
              <a:rPr spc="-45"/>
              <a:t> </a:t>
            </a:r>
            <a:r>
              <a:t>Us</a:t>
            </a:r>
            <a:r>
              <a:rPr spc="-70"/>
              <a:t> </a:t>
            </a:r>
            <a:r>
              <a:t>Your</a:t>
            </a:r>
            <a:r>
              <a:rPr spc="-65"/>
              <a:t> </a:t>
            </a:r>
            <a:r>
              <a:t>Product</a:t>
            </a:r>
            <a:r>
              <a:rPr spc="-70"/>
              <a:t> </a:t>
            </a:r>
            <a:r>
              <a:rPr spc="-10"/>
              <a:t>Information</a:t>
            </a:r>
          </a:p>
        </p:txBody>
      </p:sp>
      <p:pic>
        <p:nvPicPr>
          <p:cNvPr id="4" name="object 4"/>
          <p:cNvPicPr/>
          <p:nvPr/>
        </p:nvPicPr>
        <p:blipFill>
          <a:blip r:embed="rId3" cstate="print"/>
          <a:stretch>
            <a:fillRect/>
          </a:stretch>
        </p:blipFill>
        <p:spPr>
          <a:xfrm>
            <a:off x="208279" y="6178893"/>
            <a:ext cx="11658599" cy="361721"/>
          </a:xfrm>
          <a:prstGeom prst="rect">
            <a:avLst/>
          </a:prstGeom>
        </p:spPr>
      </p:pic>
      <p:sp>
        <p:nvSpPr>
          <p:cNvPr id="5" name="object 5"/>
          <p:cNvSpPr txBox="1"/>
          <p:nvPr/>
        </p:nvSpPr>
        <p:spPr>
          <a:xfrm>
            <a:off x="221211" y="1430736"/>
            <a:ext cx="2929890" cy="330835"/>
          </a:xfrm>
          <a:prstGeom prst="rect">
            <a:avLst/>
          </a:prstGeom>
        </p:spPr>
        <p:txBody>
          <a:bodyPr vert="horz" wrap="square" lIns="0" tIns="13335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05"/>
              </a:spcBef>
            </a:pPr>
            <a:r>
              <a:rPr sz="2000" b="1" spc="-20">
                <a:solidFill>
                  <a:srgbClr val="001F5F"/>
                </a:solidFill>
                <a:latin typeface="Arial"/>
                <a:cs typeface="Arial"/>
              </a:rPr>
              <a:t>INFORMATION</a:t>
            </a:r>
            <a:r>
              <a:rPr sz="2000" b="1" spc="-6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2000" b="1" spc="-10">
                <a:solidFill>
                  <a:srgbClr val="001F5F"/>
                </a:solidFill>
                <a:latin typeface="Arial"/>
                <a:cs typeface="Arial"/>
              </a:rPr>
              <a:t>NEEDED</a:t>
            </a:r>
            <a:endParaRPr sz="2000">
              <a:latin typeface="Arial"/>
              <a:cs typeface="Arial"/>
            </a:endParaRPr>
          </a:p>
        </p:txBody>
      </p:sp>
      <p:sp>
        <p:nvSpPr>
          <p:cNvPr id="6" name="object 6"/>
          <p:cNvSpPr/>
          <p:nvPr/>
        </p:nvSpPr>
        <p:spPr>
          <a:xfrm>
            <a:off x="462368" y="6036536"/>
            <a:ext cx="4173220" cy="15240"/>
          </a:xfrm>
          <a:custGeom>
            <a:avLst/>
            <a:gdLst/>
            <a:ahLst/>
            <a:cxnLst/>
            <a:rect l="l" t="t" r="r" b="b"/>
            <a:pathLst>
              <a:path w="4173220" h="15239">
                <a:moveTo>
                  <a:pt x="4172712" y="0"/>
                </a:moveTo>
                <a:lnTo>
                  <a:pt x="0" y="0"/>
                </a:lnTo>
                <a:lnTo>
                  <a:pt x="0" y="15239"/>
                </a:lnTo>
                <a:lnTo>
                  <a:pt x="4172712" y="15239"/>
                </a:lnTo>
                <a:lnTo>
                  <a:pt x="4172712" y="0"/>
                </a:lnTo>
                <a:close/>
              </a:path>
            </a:pathLst>
          </a:custGeom>
          <a:solidFill>
            <a:srgbClr val="0562C1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7" name="object 7"/>
          <p:cNvSpPr txBox="1"/>
          <p:nvPr/>
        </p:nvSpPr>
        <p:spPr>
          <a:xfrm>
            <a:off x="449668" y="5609174"/>
            <a:ext cx="9493250" cy="894715"/>
          </a:xfrm>
          <a:prstGeom prst="rect">
            <a:avLst/>
          </a:prstGeom>
        </p:spPr>
        <p:txBody>
          <a:bodyPr vert="horz" wrap="square" lIns="0" tIns="172720" rIns="0" bIns="0" rtlCol="0">
            <a:spAutoFit/>
          </a:bodyPr>
          <a:lstStyle/>
          <a:p>
            <a:pPr marL="12700">
              <a:lnSpc>
                <a:spcPct val="100000"/>
              </a:lnSpc>
              <a:spcBef>
                <a:spcPts val="1360"/>
              </a:spcBef>
            </a:pPr>
            <a:r>
              <a:rPr sz="1800" spc="-10">
                <a:solidFill>
                  <a:srgbClr val="0562C1"/>
                </a:solidFill>
                <a:latin typeface="Arial"/>
                <a:cs typeface="Arial"/>
                <a:hlinkClick r:id="rId4"/>
              </a:rPr>
              <a:t>https://fct-dlx.decisionlens.com/contribute</a:t>
            </a:r>
            <a:endParaRPr sz="1800">
              <a:latin typeface="Arial"/>
              <a:cs typeface="Arial"/>
            </a:endParaRPr>
          </a:p>
          <a:p>
            <a:pPr marL="1707514">
              <a:lnSpc>
                <a:spcPct val="100000"/>
              </a:lnSpc>
              <a:spcBef>
                <a:spcPts val="1260"/>
              </a:spcBef>
            </a:pP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Help</a:t>
            </a:r>
            <a:r>
              <a:rPr sz="1800" b="1" i="1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us</a:t>
            </a:r>
            <a:r>
              <a:rPr sz="1800" b="1" i="1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understand</a:t>
            </a:r>
            <a:r>
              <a:rPr sz="1800" b="1" i="1" spc="-3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how</a:t>
            </a:r>
            <a:r>
              <a:rPr sz="1800" b="1" i="1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your</a:t>
            </a:r>
            <a:r>
              <a:rPr sz="1800" b="1" i="1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technology</a:t>
            </a:r>
            <a:r>
              <a:rPr sz="1800" b="1" i="1" spc="-5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>
                <a:solidFill>
                  <a:srgbClr val="FFFFFF"/>
                </a:solidFill>
                <a:latin typeface="Arial"/>
                <a:cs typeface="Arial"/>
              </a:rPr>
              <a:t>is</a:t>
            </a:r>
            <a:r>
              <a:rPr sz="1800" b="1" i="1" spc="-5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 u="sng" spc="-2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Better</a:t>
            </a:r>
            <a:r>
              <a:rPr sz="1800" b="1" i="1" u="none" spc="-20">
                <a:solidFill>
                  <a:srgbClr val="FFFFFF"/>
                </a:solidFill>
                <a:latin typeface="Arial"/>
                <a:cs typeface="Arial"/>
              </a:rPr>
              <a:t>,</a:t>
            </a:r>
            <a:r>
              <a:rPr sz="1800" b="1" i="1" u="none" spc="-9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 u="sng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Affordable</a:t>
            </a:r>
            <a:r>
              <a:rPr sz="1800" b="1" i="1" u="none" spc="-40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 u="none">
                <a:solidFill>
                  <a:srgbClr val="FFFFFF"/>
                </a:solidFill>
                <a:latin typeface="Arial"/>
                <a:cs typeface="Arial"/>
              </a:rPr>
              <a:t>or</a:t>
            </a:r>
            <a:r>
              <a:rPr sz="1800" b="1" i="1" u="none" spc="-45">
                <a:solidFill>
                  <a:srgbClr val="FFFFFF"/>
                </a:solidFill>
                <a:latin typeface="Arial"/>
                <a:cs typeface="Arial"/>
              </a:rPr>
              <a:t> </a:t>
            </a:r>
            <a:r>
              <a:rPr sz="1800" b="1" i="1" u="sng" spc="-10">
                <a:solidFill>
                  <a:srgbClr val="FFFFFF"/>
                </a:solidFill>
                <a:uFill>
                  <a:solidFill>
                    <a:srgbClr val="FFFFFF"/>
                  </a:solidFill>
                </a:uFill>
                <a:latin typeface="Arial"/>
                <a:cs typeface="Arial"/>
              </a:rPr>
              <a:t>Novel</a:t>
            </a:r>
            <a:r>
              <a:rPr sz="1800" b="1" i="1" u="none" spc="-10">
                <a:solidFill>
                  <a:srgbClr val="FFFFFF"/>
                </a:solidFill>
                <a:latin typeface="Arial"/>
                <a:cs typeface="Arial"/>
              </a:rPr>
              <a:t>!</a:t>
            </a:r>
            <a:endParaRPr sz="1800">
              <a:latin typeface="Arial"/>
              <a:cs typeface="Arial"/>
            </a:endParaRPr>
          </a:p>
        </p:txBody>
      </p:sp>
      <p:sp>
        <p:nvSpPr>
          <p:cNvPr id="8" name="object 8"/>
          <p:cNvSpPr txBox="1"/>
          <p:nvPr/>
        </p:nvSpPr>
        <p:spPr>
          <a:xfrm>
            <a:off x="381489" y="1802960"/>
            <a:ext cx="1875789" cy="171767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00"/>
              </a:spcBef>
              <a:buChar char="•"/>
              <a:tabLst>
                <a:tab pos="354965" algn="l"/>
              </a:tabLst>
            </a:pP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Product</a:t>
            </a:r>
            <a:endParaRPr sz="16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300"/>
              </a:spcBef>
              <a:buChar char="•"/>
              <a:tabLst>
                <a:tab pos="354965" algn="l"/>
              </a:tabLst>
            </a:pP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Company</a:t>
            </a:r>
            <a:r>
              <a:rPr sz="1600" spc="-9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20">
                <a:solidFill>
                  <a:srgbClr val="001F5F"/>
                </a:solidFill>
                <a:latin typeface="Arial"/>
                <a:cs typeface="Arial"/>
              </a:rPr>
              <a:t>Name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Country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POC</a:t>
            </a:r>
            <a:r>
              <a:rPr sz="1600" spc="-5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Information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Website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 spc="-25">
                <a:solidFill>
                  <a:srgbClr val="001F5F"/>
                </a:solidFill>
                <a:latin typeface="Arial"/>
                <a:cs typeface="Arial"/>
              </a:rPr>
              <a:t>TRL</a:t>
            </a:r>
            <a:endParaRPr sz="1600">
              <a:latin typeface="Arial"/>
              <a:cs typeface="Arial"/>
            </a:endParaRPr>
          </a:p>
        </p:txBody>
      </p:sp>
      <p:pic>
        <p:nvPicPr>
          <p:cNvPr id="9" name="object 9"/>
          <p:cNvPicPr/>
          <p:nvPr/>
        </p:nvPicPr>
        <p:blipFill>
          <a:blip r:embed="rId5" cstate="print"/>
          <a:stretch>
            <a:fillRect/>
          </a:stretch>
        </p:blipFill>
        <p:spPr>
          <a:xfrm>
            <a:off x="6802129" y="1666070"/>
            <a:ext cx="4321107" cy="4321085"/>
          </a:xfrm>
          <a:prstGeom prst="rect">
            <a:avLst/>
          </a:prstGeom>
        </p:spPr>
      </p:pic>
      <p:sp>
        <p:nvSpPr>
          <p:cNvPr id="10" name="object 10"/>
          <p:cNvSpPr txBox="1"/>
          <p:nvPr/>
        </p:nvSpPr>
        <p:spPr>
          <a:xfrm>
            <a:off x="2584565" y="1780202"/>
            <a:ext cx="3244850" cy="1711325"/>
          </a:xfrm>
          <a:prstGeom prst="rect">
            <a:avLst/>
          </a:prstGeom>
        </p:spPr>
        <p:txBody>
          <a:bodyPr vert="horz" wrap="square" lIns="0" tIns="50800" rIns="0" bIns="0" rtlCol="0">
            <a:spAutoFit/>
          </a:bodyPr>
          <a:lstStyle/>
          <a:p>
            <a:pPr marL="354965" indent="-342265">
              <a:lnSpc>
                <a:spcPct val="100000"/>
              </a:lnSpc>
              <a:spcBef>
                <a:spcPts val="400"/>
              </a:spcBef>
              <a:buChar char="•"/>
              <a:tabLst>
                <a:tab pos="354965" algn="l"/>
              </a:tabLst>
            </a:pP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Countries</a:t>
            </a:r>
            <a:r>
              <a:rPr sz="1600" spc="-3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20">
                <a:solidFill>
                  <a:srgbClr val="001F5F"/>
                </a:solidFill>
                <a:latin typeface="Arial"/>
                <a:cs typeface="Arial"/>
              </a:rPr>
              <a:t>Using</a:t>
            </a:r>
            <a:endParaRPr sz="16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300"/>
              </a:spcBef>
              <a:buChar char="•"/>
              <a:tabLst>
                <a:tab pos="354965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Application</a:t>
            </a:r>
            <a:r>
              <a:rPr sz="1600" spc="-6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(So</a:t>
            </a:r>
            <a:r>
              <a:rPr sz="1600" spc="-9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What?)</a:t>
            </a:r>
            <a:endParaRPr sz="1600">
              <a:latin typeface="Arial"/>
              <a:cs typeface="Arial"/>
            </a:endParaRPr>
          </a:p>
          <a:p>
            <a:pPr marL="354965" indent="-342265">
              <a:lnSpc>
                <a:spcPct val="100000"/>
              </a:lnSpc>
              <a:spcBef>
                <a:spcPts val="300"/>
              </a:spcBef>
              <a:buChar char="•"/>
              <a:tabLst>
                <a:tab pos="354965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Science</a:t>
            </a:r>
            <a:r>
              <a:rPr sz="1600" spc="-5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(How</a:t>
            </a:r>
            <a:r>
              <a:rPr sz="1600" spc="-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It</a:t>
            </a:r>
            <a:r>
              <a:rPr sz="1600" spc="-12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Works)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Data</a:t>
            </a:r>
            <a:r>
              <a:rPr sz="1600" spc="-2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(Key</a:t>
            </a:r>
            <a:r>
              <a:rPr sz="1600" spc="-1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Performance</a:t>
            </a:r>
            <a:r>
              <a:rPr sz="1600" spc="-19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Metrics)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300"/>
              </a:spcBef>
              <a:buChar char="•"/>
              <a:tabLst>
                <a:tab pos="355600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US</a:t>
            </a:r>
            <a:r>
              <a:rPr sz="1600" spc="-2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10">
                <a:solidFill>
                  <a:srgbClr val="001F5F"/>
                </a:solidFill>
                <a:latin typeface="Arial"/>
                <a:cs typeface="Arial"/>
              </a:rPr>
              <a:t>Partners</a:t>
            </a:r>
            <a:endParaRPr sz="1600">
              <a:latin typeface="Arial"/>
              <a:cs typeface="Arial"/>
            </a:endParaRPr>
          </a:p>
          <a:p>
            <a:pPr marL="355600" indent="-342900">
              <a:lnSpc>
                <a:spcPct val="100000"/>
              </a:lnSpc>
              <a:spcBef>
                <a:spcPts val="250"/>
              </a:spcBef>
              <a:buChar char="•"/>
              <a:tabLst>
                <a:tab pos="355600" algn="l"/>
              </a:tabLst>
            </a:pP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Previous</a:t>
            </a:r>
            <a:r>
              <a:rPr sz="1600" spc="-6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>
                <a:solidFill>
                  <a:srgbClr val="001F5F"/>
                </a:solidFill>
                <a:latin typeface="Arial"/>
                <a:cs typeface="Arial"/>
              </a:rPr>
              <a:t>Work</a:t>
            </a:r>
            <a:r>
              <a:rPr sz="1600" spc="-40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25">
                <a:solidFill>
                  <a:srgbClr val="001F5F"/>
                </a:solidFill>
                <a:latin typeface="Arial"/>
                <a:cs typeface="Arial"/>
              </a:rPr>
              <a:t>w/</a:t>
            </a:r>
            <a:r>
              <a:rPr sz="1600" spc="-125">
                <a:solidFill>
                  <a:srgbClr val="001F5F"/>
                </a:solidFill>
                <a:latin typeface="Arial"/>
                <a:cs typeface="Arial"/>
              </a:rPr>
              <a:t> </a:t>
            </a:r>
            <a:r>
              <a:rPr sz="1600" spc="-25">
                <a:solidFill>
                  <a:srgbClr val="001F5F"/>
                </a:solidFill>
                <a:latin typeface="Arial"/>
                <a:cs typeface="Arial"/>
              </a:rPr>
              <a:t>DoD</a:t>
            </a:r>
            <a:endParaRPr sz="1600">
              <a:latin typeface="Arial"/>
              <a:cs typeface="Arial"/>
            </a:endParaRPr>
          </a:p>
        </p:txBody>
      </p:sp>
      <p:sp>
        <p:nvSpPr>
          <p:cNvPr id="11" name="object 11"/>
          <p:cNvSpPr/>
          <p:nvPr/>
        </p:nvSpPr>
        <p:spPr>
          <a:xfrm>
            <a:off x="2192451" y="3424224"/>
            <a:ext cx="4046220" cy="2611755"/>
          </a:xfrm>
          <a:custGeom>
            <a:avLst/>
            <a:gdLst/>
            <a:ahLst/>
            <a:cxnLst/>
            <a:rect l="l" t="t" r="r" b="b"/>
            <a:pathLst>
              <a:path w="4046220" h="2611754">
                <a:moveTo>
                  <a:pt x="81610" y="652919"/>
                </a:moveTo>
                <a:lnTo>
                  <a:pt x="0" y="652919"/>
                </a:lnTo>
                <a:lnTo>
                  <a:pt x="0" y="1958771"/>
                </a:lnTo>
                <a:lnTo>
                  <a:pt x="81610" y="1958771"/>
                </a:lnTo>
                <a:lnTo>
                  <a:pt x="81610" y="652919"/>
                </a:lnTo>
                <a:close/>
              </a:path>
              <a:path w="4046220" h="2611754">
                <a:moveTo>
                  <a:pt x="326466" y="652919"/>
                </a:moveTo>
                <a:lnTo>
                  <a:pt x="163233" y="652919"/>
                </a:lnTo>
                <a:lnTo>
                  <a:pt x="163233" y="1958771"/>
                </a:lnTo>
                <a:lnTo>
                  <a:pt x="326466" y="1958771"/>
                </a:lnTo>
                <a:lnTo>
                  <a:pt x="326466" y="652919"/>
                </a:lnTo>
                <a:close/>
              </a:path>
              <a:path w="4046220" h="2611754">
                <a:moveTo>
                  <a:pt x="2837599" y="0"/>
                </a:moveTo>
                <a:lnTo>
                  <a:pt x="2837599" y="652919"/>
                </a:lnTo>
                <a:lnTo>
                  <a:pt x="408076" y="652919"/>
                </a:lnTo>
                <a:lnTo>
                  <a:pt x="408076" y="1958771"/>
                </a:lnTo>
                <a:lnTo>
                  <a:pt x="2837599" y="1958771"/>
                </a:lnTo>
                <a:lnTo>
                  <a:pt x="2837599" y="2611704"/>
                </a:lnTo>
                <a:lnTo>
                  <a:pt x="4046181" y="1305852"/>
                </a:lnTo>
                <a:lnTo>
                  <a:pt x="2837599" y="0"/>
                </a:lnTo>
                <a:close/>
              </a:path>
            </a:pathLst>
          </a:custGeom>
          <a:solidFill>
            <a:srgbClr val="1F3863"/>
          </a:solidFill>
        </p:spPr>
        <p:txBody>
          <a:bodyPr wrap="square" lIns="0" tIns="0" rIns="0" bIns="0" rtlCol="0"/>
          <a:lstStyle/>
          <a:p>
            <a:endParaRPr/>
          </a:p>
        </p:txBody>
      </p:sp>
      <p:sp>
        <p:nvSpPr>
          <p:cNvPr id="12" name="object 12"/>
          <p:cNvSpPr txBox="1"/>
          <p:nvPr/>
        </p:nvSpPr>
        <p:spPr>
          <a:xfrm>
            <a:off x="2679273" y="4202262"/>
            <a:ext cx="2459355" cy="756920"/>
          </a:xfrm>
          <a:prstGeom prst="rect">
            <a:avLst/>
          </a:prstGeom>
        </p:spPr>
        <p:txBody>
          <a:bodyPr vert="horz" wrap="square" lIns="0" tIns="12700" rIns="0" bIns="0" rtlCol="0">
            <a:spAutoFit/>
          </a:bodyPr>
          <a:lstStyle/>
          <a:p>
            <a:pPr marL="12700" marR="5080">
              <a:lnSpc>
                <a:spcPct val="100000"/>
              </a:lnSpc>
              <a:spcBef>
                <a:spcPts val="100"/>
              </a:spcBef>
            </a:pPr>
            <a:r>
              <a:rPr sz="2400" b="1" spc="-75">
                <a:solidFill>
                  <a:srgbClr val="FFFFFF"/>
                </a:solidFill>
                <a:latin typeface="Bookman Old Style"/>
                <a:cs typeface="Bookman Old Style"/>
              </a:rPr>
              <a:t>Scan</a:t>
            </a:r>
            <a:r>
              <a:rPr sz="2400" b="1" spc="-125">
                <a:solidFill>
                  <a:srgbClr val="FFFFFF"/>
                </a:solidFill>
                <a:latin typeface="Bookman Old Style"/>
                <a:cs typeface="Bookman Old Style"/>
              </a:rPr>
              <a:t> </a:t>
            </a:r>
            <a:r>
              <a:rPr sz="2400" b="1" spc="-20">
                <a:solidFill>
                  <a:srgbClr val="FFFFFF"/>
                </a:solidFill>
                <a:latin typeface="Bookman Old Style"/>
                <a:cs typeface="Bookman Old Style"/>
              </a:rPr>
              <a:t>Now. </a:t>
            </a:r>
            <a:r>
              <a:rPr sz="2400" b="1" spc="-60">
                <a:solidFill>
                  <a:srgbClr val="FFFFFF"/>
                </a:solidFill>
                <a:latin typeface="Bookman Old Style"/>
                <a:cs typeface="Bookman Old Style"/>
              </a:rPr>
              <a:t>Complete</a:t>
            </a:r>
            <a:r>
              <a:rPr sz="2400" b="1" spc="-140">
                <a:solidFill>
                  <a:srgbClr val="FFFFFF"/>
                </a:solidFill>
                <a:latin typeface="Bookman Old Style"/>
                <a:cs typeface="Bookman Old Style"/>
              </a:rPr>
              <a:t> </a:t>
            </a:r>
            <a:r>
              <a:rPr sz="2400" b="1" spc="-55">
                <a:solidFill>
                  <a:srgbClr val="FFFFFF"/>
                </a:solidFill>
                <a:latin typeface="Bookman Old Style"/>
                <a:cs typeface="Bookman Old Style"/>
              </a:rPr>
              <a:t>Later.</a:t>
            </a:r>
            <a:endParaRPr sz="2400">
              <a:latin typeface="Bookman Old Style"/>
              <a:cs typeface="Bookman Old Style"/>
            </a:endParaRPr>
          </a:p>
        </p:txBody>
      </p:sp>
      <p:sp>
        <p:nvSpPr>
          <p:cNvPr id="13" name="object 13"/>
          <p:cNvSpPr txBox="1">
            <a:spLocks noGrp="1"/>
          </p:cNvSpPr>
          <p:nvPr>
            <p:ph type="sldNum" sz="quarter" idx="7"/>
          </p:nvPr>
        </p:nvSpPr>
        <p:spPr>
          <a:prstGeom prst="rect">
            <a:avLst/>
          </a:prstGeom>
        </p:spPr>
        <p:txBody>
          <a:bodyPr vert="horz" wrap="square" lIns="0" tIns="0" rIns="0" bIns="0" rtlCol="0">
            <a:spAutoFit/>
          </a:bodyPr>
          <a:lstStyle/>
          <a:p>
            <a:pPr marL="38100">
              <a:lnSpc>
                <a:spcPct val="100000"/>
              </a:lnSpc>
            </a:pPr>
            <a:fld id="{81D60167-4931-47E6-BA6A-407CBD079E47}" type="slidenum">
              <a:rPr spc="-25" dirty="0"/>
              <a:t>1</a:t>
            </a:fld>
            <a:endParaRPr spc="-25"/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Supports_x0020_DPS_x0020_2_x002e_1 xmlns="3624aa91-5827-4d9d-b9ee-5f737884f68e">false</Supports_x0020_DPS_x0020_2_x002e_1>
    <RelatedtoUkraine_x003f_ xmlns="3624aa91-5827-4d9d-b9ee-5f737884f68e">false</RelatedtoUkraine_x003f_>
    <Countries xmlns="3624aa91-5827-4d9d-b9ee-5f737884f68e">
      <Value>Estonia</Value>
    </Countries>
    <RECTAs xmlns="3624aa91-5827-4d9d-b9ee-5f737884f68e" xsi:nil="true"/>
    <_ip_UnifiedCompliancePolicyUIAction xmlns="http://schemas.microsoft.com/sharepoint/v3" xsi:nil="true"/>
    <AF_x002f_SFComments xmlns="3624aa91-5827-4d9d-b9ee-5f737884f68e" xsi:nil="true"/>
    <SOCOMComments xmlns="3624aa91-5827-4d9d-b9ee-5f737884f68e" xsi:nil="true"/>
    <ProjectCode2 xmlns="3624aa91-5827-4d9d-b9ee-5f737884f68e" xsi:nil="true"/>
    <ProjectCode xmlns="3624aa91-5827-4d9d-b9ee-5f737884f68e" xsi:nil="true"/>
    <FieldSuspenseDate xmlns="3624aa91-5827-4d9d-b9ee-5f737884f68e" xsi:nil="true"/>
    <SOCOM xmlns="3624aa91-5827-4d9d-b9ee-5f737884f68e" xsi:nil="true"/>
    <NAVY_x002f_USMC xmlns="3624aa91-5827-4d9d-b9ee-5f737884f68e" xsi:nil="true"/>
    <NAVY_x002f_USMCComments xmlns="3624aa91-5827-4d9d-b9ee-5f737884f68e" xsi:nil="true"/>
    <TaxCatchAll xmlns="09c0c3da-0050-46eb-97f7-2a1fd70572e7" xsi:nil="true"/>
    <_ip_UnifiedCompliancePolicyProperties xmlns="http://schemas.microsoft.com/sharepoint/v3" xsi:nil="true"/>
    <lcf76f155ced4ddcb4097134ff3c332f xmlns="3624aa91-5827-4d9d-b9ee-5f737884f68e">
      <Terms xmlns="http://schemas.microsoft.com/office/infopath/2007/PartnerControls"/>
    </lcf76f155ced4ddcb4097134ff3c332f>
    <JWC xmlns="3624aa91-5827-4d9d-b9ee-5f737884f68e" xsi:nil="true"/>
    <Status xmlns="3624aa91-5827-4d9d-b9ee-5f737884f68e" xsi:nil="true"/>
    <Service xmlns="3624aa91-5827-4d9d-b9ee-5f737884f68e" xsi:nil="true"/>
    <ARMYComments xmlns="3624aa91-5827-4d9d-b9ee-5f737884f68e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3F7DE0EB72939C4CB127ADE2734EB774" ma:contentTypeVersion="40" ma:contentTypeDescription="Create a new document." ma:contentTypeScope="" ma:versionID="b962bc202e8db60f1f9eb97d5bcd5015">
  <xsd:schema xmlns:xsd="http://www.w3.org/2001/XMLSchema" xmlns:xs="http://www.w3.org/2001/XMLSchema" xmlns:p="http://schemas.microsoft.com/office/2006/metadata/properties" xmlns:ns1="http://schemas.microsoft.com/sharepoint/v3" xmlns:ns2="3624aa91-5827-4d9d-b9ee-5f737884f68e" xmlns:ns3="09c0c3da-0050-46eb-97f7-2a1fd70572e7" targetNamespace="http://schemas.microsoft.com/office/2006/metadata/properties" ma:root="true" ma:fieldsID="098b5e6cec70ce70c5f7c626e3699328" ns1:_="" ns2:_="" ns3:_="">
    <xsd:import namespace="http://schemas.microsoft.com/sharepoint/v3"/>
    <xsd:import namespace="3624aa91-5827-4d9d-b9ee-5f737884f68e"/>
    <xsd:import namespace="09c0c3da-0050-46eb-97f7-2a1fd70572e7"/>
    <xsd:element name="properties">
      <xsd:complexType>
        <xsd:sequence>
          <xsd:element name="documentManagement">
            <xsd:complexType>
              <xsd:all>
                <xsd:element ref="ns2:MediaServiceMetadata" minOccurs="0"/>
                <xsd:element ref="ns2:MediaServiceFastMetadata" minOccurs="0"/>
                <xsd:element ref="ns3:SharedWithUsers" minOccurs="0"/>
                <xsd:element ref="ns3:SharedWithDetails" minOccurs="0"/>
                <xsd:element ref="ns2:MediaServiceDateTaken" minOccurs="0"/>
                <xsd:element ref="ns2:MediaLengthInSeconds" minOccurs="0"/>
                <xsd:element ref="ns2:lcf76f155ced4ddcb4097134ff3c332f" minOccurs="0"/>
                <xsd:element ref="ns3:TaxCatchAll" minOccurs="0"/>
                <xsd:element ref="ns2:MediaServiceGenerationTime" minOccurs="0"/>
                <xsd:element ref="ns2:MediaServiceEventHashCode" minOccurs="0"/>
                <xsd:element ref="ns2:MediaServiceLocation" minOccurs="0"/>
                <xsd:element ref="ns2:ProjectCode2" minOccurs="0"/>
                <xsd:element ref="ns2:Countries" minOccurs="0"/>
                <xsd:element ref="ns2:Status" minOccurs="0"/>
                <xsd:element ref="ns2:MediaServiceOCR" minOccurs="0"/>
                <xsd:element ref="ns2:RECTAs" minOccurs="0"/>
                <xsd:element ref="ns2:RelatedtoUkraine_x003f_" minOccurs="0"/>
                <xsd:element ref="ns2:Supports_x0020_DPS_x0020_2_x002e_1" minOccurs="0"/>
                <xsd:element ref="ns2:JWC" minOccurs="0"/>
                <xsd:element ref="ns1:_ip_UnifiedCompliancePolicyProperties" minOccurs="0"/>
                <xsd:element ref="ns1:_ip_UnifiedCompliancePolicyUIAction" minOccurs="0"/>
                <xsd:element ref="ns2:MediaServiceObjectDetectorVersions" minOccurs="0"/>
                <xsd:element ref="ns2:MediaServiceSearchProperties" minOccurs="0"/>
                <xsd:element ref="ns2:ARMYComments" minOccurs="0"/>
                <xsd:element ref="ns2:FieldSuspenseDate" minOccurs="0"/>
                <xsd:element ref="ns2:NAVY_x002f_USMC" minOccurs="0"/>
                <xsd:element ref="ns2:SOCOM" minOccurs="0"/>
                <xsd:element ref="ns2:AF_x002f_SFComments" minOccurs="0"/>
                <xsd:element ref="ns2:NAVY_x002f_USMCComments" minOccurs="0"/>
                <xsd:element ref="ns2:SOCOMComments" minOccurs="0"/>
                <xsd:element ref="ns2:ProjectCode" minOccurs="0"/>
                <xsd:element ref="ns2:Service" minOccurs="0"/>
                <xsd:element ref="ns2:MediaServiceBillingMetadata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8" nillable="true" ma:displayName="Unified Compliance Policy Properties" ma:hidden="true" ma:internalName="_ip_UnifiedCompliancePolicyProperties">
      <xsd:simpleType>
        <xsd:restriction base="dms:Note"/>
      </xsd:simpleType>
    </xsd:element>
    <xsd:element name="_ip_UnifiedCompliancePolicyUIAction" ma:index="29" nillable="true" ma:displayName="Unified Compliance Policy UI Action" ma:hidden="true" ma:internalName="_ip_UnifiedCompliancePolicyUIAction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3624aa91-5827-4d9d-b9ee-5f737884f68e" elementFormDefault="qualified">
    <xsd:import namespace="http://schemas.microsoft.com/office/2006/documentManagement/types"/>
    <xsd:import namespace="http://schemas.microsoft.com/office/infopath/2007/PartnerControls"/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DateTaken" ma:index="12" nillable="true" ma:displayName="MediaServiceDateTaken" ma:hidden="true" ma:internalName="MediaServiceDateTaken" ma:readOnly="true">
      <xsd:simpleType>
        <xsd:restriction base="dms:Text"/>
      </xsd:simpleType>
    </xsd:element>
    <xsd:element name="MediaLengthInSeconds" ma:index="13" nillable="true" ma:displayName="MediaLengthInSeconds" ma:hidden="true" ma:internalName="MediaLengthInSeconds" ma:readOnly="true">
      <xsd:simpleType>
        <xsd:restriction base="dms:Unknown"/>
      </xsd:simpleType>
    </xsd:element>
    <xsd:element name="lcf76f155ced4ddcb4097134ff3c332f" ma:index="15" nillable="true" ma:taxonomy="true" ma:internalName="lcf76f155ced4ddcb4097134ff3c332f" ma:taxonomyFieldName="MediaServiceImageTags" ma:displayName="Image Tags" ma:readOnly="false" ma:fieldId="{5cf76f15-5ced-4ddc-b409-7134ff3c332f}" ma:taxonomyMulti="true" ma:sspId="c871f771-ab78-46b7-810c-7667649bb902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GenerationTime" ma:index="17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EventHashCode" ma:index="18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Location" ma:index="19" nillable="true" ma:displayName="Location" ma:internalName="MediaServiceLocation" ma:readOnly="true">
      <xsd:simpleType>
        <xsd:restriction base="dms:Text"/>
      </xsd:simpleType>
    </xsd:element>
    <xsd:element name="ProjectCode2" ma:index="20" nillable="true" ma:displayName="AF / SF " ma:format="RadioButtons" ma:internalName="ProjectCode2">
      <xsd:simpleType>
        <xsd:restriction base="dms:Choice">
          <xsd:enumeration value="YES"/>
          <xsd:enumeration value="MAYBE"/>
          <xsd:enumeration value="NO"/>
        </xsd:restriction>
      </xsd:simpleType>
    </xsd:element>
    <xsd:element name="Countries" ma:index="21" nillable="true" ma:displayName="Countries" ma:default="Estonia" ma:format="Dropdown" ma:internalName="Countries">
      <xsd:complexType>
        <xsd:complexContent>
          <xsd:extension base="dms:MultiChoiceFillIn">
            <xsd:sequence>
              <xsd:element name="Value" maxOccurs="unbounded" minOccurs="0" nillable="true">
                <xsd:simpleType>
                  <xsd:union memberTypes="dms:Text">
                    <xsd:simpleType>
                      <xsd:restriction base="dms:Choice">
                        <xsd:enumeration value="Australia"/>
                        <xsd:enumeration value="Austria"/>
                        <xsd:enumeration value="Canada"/>
                        <xsd:enumeration value="Chile"/>
                        <xsd:enumeration value="China"/>
                        <xsd:enumeration value="Czech Republic"/>
                        <xsd:enumeration value="Denmark"/>
                        <xsd:enumeration value="Estonia"/>
                        <xsd:enumeration value="Finland"/>
                        <xsd:enumeration value="France"/>
                        <xsd:enumeration value="Georgia"/>
                        <xsd:enumeration value="Germany"/>
                        <xsd:enumeration value="India"/>
                        <xsd:enumeration value="Ireland"/>
                        <xsd:enumeration value="Israel"/>
                        <xsd:enumeration value="Italy"/>
                        <xsd:enumeration value="Japan"/>
                        <xsd:enumeration value="Latvia"/>
                        <xsd:enumeration value="Lithuania"/>
                        <xsd:enumeration value="Netherlands"/>
                        <xsd:enumeration value="Norway"/>
                        <xsd:enumeration value="Poland"/>
                        <xsd:enumeration value="Republic of Korea"/>
                        <xsd:enumeration value="Singapore"/>
                        <xsd:enumeration value="South Africa"/>
                        <xsd:enumeration value="Spain"/>
                        <xsd:enumeration value="Sweden"/>
                        <xsd:enumeration value="Switzerland"/>
                        <xsd:enumeration value="Taiwan"/>
                        <xsd:enumeration value="Turkey"/>
                        <xsd:enumeration value="United Kingdom"/>
                        <xsd:enumeration value="United States"/>
                        <xsd:enumeration value="Choice 33"/>
                      </xsd:restriction>
                    </xsd:simpleType>
                  </xsd:union>
                </xsd:simpleType>
              </xsd:element>
            </xsd:sequence>
          </xsd:extension>
        </xsd:complexContent>
      </xsd:complexType>
    </xsd:element>
    <xsd:element name="Status" ma:index="22" nillable="true" ma:displayName="ARMY " ma:format="Dropdown" ma:internalName="Status">
      <xsd:simpleType>
        <xsd:restriction base="dms:Choice">
          <xsd:enumeration value="YES"/>
          <xsd:enumeration value="MAYBE"/>
          <xsd:enumeration value="NO"/>
        </xsd:restriction>
      </xsd:simpleType>
    </xsd:element>
    <xsd:element name="MediaServiceOCR" ma:index="23" nillable="true" ma:displayName="Extracted Text" ma:internalName="MediaServiceOCR" ma:readOnly="true">
      <xsd:simpleType>
        <xsd:restriction base="dms:Note">
          <xsd:maxLength value="255"/>
        </xsd:restriction>
      </xsd:simpleType>
    </xsd:element>
    <xsd:element name="RECTAs" ma:index="24" nillable="true" ma:displayName="R&amp;E CTAs" ma:description="https://www.cto.mil/usdre-strat-vision-critical-tech-areas/" ma:format="Dropdown" ma:internalName="RECTAs">
      <xsd:complexType>
        <xsd:complexContent>
          <xsd:extension base="dms:MultiChoice">
            <xsd:sequence>
              <xsd:element name="Value" maxOccurs="unbounded" minOccurs="0" nillable="true">
                <xsd:simpleType>
                  <xsd:restriction base="dms:Choice">
                    <xsd:enumeration value="Advanced Computing and Software"/>
                    <xsd:enumeration value="Advanced Materials"/>
                    <xsd:enumeration value="Biotechnology"/>
                    <xsd:enumeration value="Directed Energy"/>
                    <xsd:enumeration value="FutureG"/>
                    <xsd:enumeration value="Human-Machine Interfaces"/>
                    <xsd:enumeration value="Hypersonics"/>
                    <xsd:enumeration value="Integrated Network Systems of Systems"/>
                    <xsd:enumeration value="Integrated Sensing &amp; Cyber"/>
                    <xsd:enumeration value="Microelectronics"/>
                    <xsd:enumeration value="Quantum Science"/>
                    <xsd:enumeration value="Renewable Energy Generation &amp; Storage"/>
                    <xsd:enumeration value="Space"/>
                    <xsd:enumeration value="Trusted AI &amp; Autonomy"/>
                  </xsd:restriction>
                </xsd:simpleType>
              </xsd:element>
            </xsd:sequence>
          </xsd:extension>
        </xsd:complexContent>
      </xsd:complexType>
    </xsd:element>
    <xsd:element name="RelatedtoUkraine_x003f_" ma:index="25" nillable="true" ma:displayName="Related to Ukraine?" ma:default="0" ma:format="Dropdown" ma:internalName="RelatedtoUkraine_x003f_">
      <xsd:simpleType>
        <xsd:restriction base="dms:Boolean"/>
      </xsd:simpleType>
    </xsd:element>
    <xsd:element name="Supports_x0020_DPS_x0020_2_x002e_1" ma:index="26" nillable="true" ma:displayName="Supports DPS 2.1" ma:default="0" ma:format="Dropdown" ma:internalName="Supports_x0020_DPS_x0020_2_x002e_1">
      <xsd:simpleType>
        <xsd:restriction base="dms:Boolean"/>
      </xsd:simpleType>
    </xsd:element>
    <xsd:element name="JWC" ma:index="27" nillable="true" ma:displayName="JWC" ma:format="Dropdown" ma:internalName="JWC">
      <xsd:simpleType>
        <xsd:restriction base="dms:Choice">
          <xsd:enumeration value="Fires"/>
          <xsd:enumeration value="Command &amp; Control"/>
          <xsd:enumeration value="Information Advantage"/>
          <xsd:enumeration value="Contested Logistics"/>
        </xsd:restriction>
      </xsd:simpleType>
    </xsd:element>
    <xsd:element name="MediaServiceObjectDetectorVersions" ma:index="30" nillable="true" ma:displayName="MediaServiceObjectDetectorVersions" ma:hidden="true" ma:indexed="true" ma:internalName="MediaServiceObjectDetectorVersions" ma:readOnly="true">
      <xsd:simpleType>
        <xsd:restriction base="dms:Text"/>
      </xsd:simpleType>
    </xsd:element>
    <xsd:element name="MediaServiceSearchProperties" ma:index="31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ARMYComments" ma:index="32" nillable="true" ma:displayName="ARMY Comments " ma:format="Dropdown" ma:internalName="ARMYComments">
      <xsd:simpleType>
        <xsd:restriction base="dms:Text">
          <xsd:maxLength value="255"/>
        </xsd:restriction>
      </xsd:simpleType>
    </xsd:element>
    <xsd:element name="FieldSuspenseDate" ma:index="33" nillable="true" ma:displayName="Field Suspense Date" ma:format="Dropdown" ma:internalName="FieldSuspenseDate">
      <xsd:simpleType>
        <xsd:restriction base="dms:Text">
          <xsd:maxLength value="255"/>
        </xsd:restriction>
      </xsd:simpleType>
    </xsd:element>
    <xsd:element name="NAVY_x002f_USMC" ma:index="34" nillable="true" ma:displayName="NAVY / USMC " ma:format="Dropdown" ma:internalName="NAVY_x002f_USMC">
      <xsd:simpleType>
        <xsd:restriction base="dms:Choice">
          <xsd:enumeration value="YES"/>
          <xsd:enumeration value="MAYBE"/>
          <xsd:enumeration value="NO"/>
        </xsd:restriction>
      </xsd:simpleType>
    </xsd:element>
    <xsd:element name="SOCOM" ma:index="35" nillable="true" ma:displayName="SOCOM" ma:format="Dropdown" ma:internalName="SOCOM">
      <xsd:simpleType>
        <xsd:restriction base="dms:Choice">
          <xsd:enumeration value="YES"/>
          <xsd:enumeration value="MAYBE"/>
          <xsd:enumeration value="NO"/>
        </xsd:restriction>
      </xsd:simpleType>
    </xsd:element>
    <xsd:element name="AF_x002f_SFComments" ma:index="36" nillable="true" ma:displayName="AF / SF Comments " ma:format="Dropdown" ma:internalName="AF_x002f_SFComments">
      <xsd:simpleType>
        <xsd:restriction base="dms:Text">
          <xsd:maxLength value="255"/>
        </xsd:restriction>
      </xsd:simpleType>
    </xsd:element>
    <xsd:element name="NAVY_x002f_USMCComments" ma:index="37" nillable="true" ma:displayName="NAVY / USMC Comments " ma:format="Dropdown" ma:internalName="NAVY_x002f_USMCComments">
      <xsd:simpleType>
        <xsd:restriction base="dms:Text">
          <xsd:maxLength value="255"/>
        </xsd:restriction>
      </xsd:simpleType>
    </xsd:element>
    <xsd:element name="SOCOMComments" ma:index="38" nillable="true" ma:displayName="SOCOM Comments " ma:format="Dropdown" ma:internalName="SOCOMComments">
      <xsd:simpleType>
        <xsd:restriction base="dms:Text">
          <xsd:maxLength value="255"/>
        </xsd:restriction>
      </xsd:simpleType>
    </xsd:element>
    <xsd:element name="ProjectCode" ma:index="39" nillable="true" ma:displayName="Project Code" ma:description="TA247" ma:format="Dropdown" ma:internalName="ProjectCode">
      <xsd:simpleType>
        <xsd:restriction base="dms:Text">
          <xsd:maxLength value="255"/>
        </xsd:restriction>
      </xsd:simpleType>
    </xsd:element>
    <xsd:element name="Service" ma:index="40" nillable="true" ma:displayName="Product Data Sheets" ma:format="Dropdown" ma:internalName="Service">
      <xsd:simpleType>
        <xsd:restriction base="dms:Text">
          <xsd:maxLength value="255"/>
        </xsd:restriction>
      </xsd:simpleType>
    </xsd:element>
    <xsd:element name="MediaServiceBillingMetadata" ma:index="41" nillable="true" ma:displayName="MediaServiceBillingMetadata" ma:hidden="true" ma:internalName="MediaServiceBillingMetadata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09c0c3da-0050-46eb-97f7-2a1fd70572e7" elementFormDefault="qualified">
    <xsd:import namespace="http://schemas.microsoft.com/office/2006/documentManagement/types"/>
    <xsd:import namespace="http://schemas.microsoft.com/office/infopath/2007/PartnerControls"/>
    <xsd:element name="SharedWithUsers" ma:index="10" nillable="true" ma:displayName="Shared With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1" nillable="true" ma:displayName="Shared With Details" ma:internalName="SharedWithDetails" ma:readOnly="true">
      <xsd:simpleType>
        <xsd:restriction base="dms:Note">
          <xsd:maxLength value="255"/>
        </xsd:restriction>
      </xsd:simpleType>
    </xsd:element>
    <xsd:element name="TaxCatchAll" ma:index="16" nillable="true" ma:displayName="Taxonomy Catch All Column" ma:hidden="true" ma:list="{f59e8ca9-4619-4306-9939-0736fe6b4d09}" ma:internalName="TaxCatchAll" ma:showField="CatchAllData" ma:web="09c0c3da-0050-46eb-97f7-2a1fd70572e7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index="0" ma:displayName="Content Type"/>
        <xsd:element ref="dc:title" minOccurs="0" maxOccurs="1" ma:index="4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0C64BFD5-360D-4D4C-8B3F-9899BBD4ECAC}">
  <ds:schemaRefs>
    <ds:schemaRef ds:uri="http://purl.org/dc/dcmitype/"/>
    <ds:schemaRef ds:uri="http://www.w3.org/XML/1998/namespace"/>
    <ds:schemaRef ds:uri="http://schemas.openxmlformats.org/package/2006/metadata/core-properties"/>
    <ds:schemaRef ds:uri="http://purl.org/dc/terms/"/>
    <ds:schemaRef ds:uri="http://purl.org/dc/elements/1.1/"/>
    <ds:schemaRef ds:uri="http://schemas.microsoft.com/office/2006/documentManagement/types"/>
    <ds:schemaRef ds:uri="http://schemas.microsoft.com/office/infopath/2007/PartnerControls"/>
    <ds:schemaRef ds:uri="09c0c3da-0050-46eb-97f7-2a1fd70572e7"/>
    <ds:schemaRef ds:uri="3624aa91-5827-4d9d-b9ee-5f737884f68e"/>
    <ds:schemaRef ds:uri="http://schemas.microsoft.com/sharepoint/v3"/>
    <ds:schemaRef ds:uri="http://schemas.microsoft.com/office/2006/metadata/properties"/>
  </ds:schemaRefs>
</ds:datastoreItem>
</file>

<file path=customXml/itemProps2.xml><?xml version="1.0" encoding="utf-8"?>
<ds:datastoreItem xmlns:ds="http://schemas.openxmlformats.org/officeDocument/2006/customXml" ds:itemID="{F61A8940-17BD-4841-A896-48AFD016D009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684B455D-713B-473F-8DEB-F8067DD277E5}">
  <ds:schemaRefs>
    <ds:schemaRef ds:uri="09c0c3da-0050-46eb-97f7-2a1fd70572e7"/>
    <ds:schemaRef ds:uri="3624aa91-5827-4d9d-b9ee-5f737884f68e"/>
    <ds:schemaRef ds:uri="http://purl.org/dc/elements/1.1/"/>
    <ds:schemaRef ds:uri="http://purl.org/dc/terms/"/>
    <ds:schemaRef ds:uri="http://schemas.microsoft.com/internal/obd"/>
    <ds:schemaRef ds:uri="http://schemas.microsoft.com/office/2006/documentManagement/types"/>
    <ds:schemaRef ds:uri="http://schemas.microsoft.com/office/2006/metadata/contentType"/>
    <ds:schemaRef ds:uri="http://schemas.microsoft.com/office/2006/metadata/properties"/>
    <ds:schemaRef ds:uri="http://schemas.microsoft.com/office/2006/metadata/properties/metaAttributes"/>
    <ds:schemaRef ds:uri="http://schemas.microsoft.com/office/infopath/2007/PartnerControls"/>
    <ds:schemaRef ds:uri="http://schemas.microsoft.com/sharepoint/v3"/>
    <ds:schemaRef ds:uri="http://schemas.openxmlformats.org/package/2006/metadata/core-properties"/>
    <ds:schemaRef ds:uri="http://www.w3.org/2001/XMLSchema"/>
  </ds:schemaRefs>
</ds:datastoreItem>
</file>

<file path=docProps/app.xml><?xml version="1.0" encoding="utf-8"?>
<Properties xmlns="http://schemas.openxmlformats.org/officeDocument/2006/extended-properties" xmlns:vt="http://schemas.openxmlformats.org/officeDocument/2006/docPropsVTypes">
  <Template/>
  <TotalTime>1907</TotalTime>
  <Words>70</Words>
  <Application>Microsoft Office PowerPoint</Application>
  <PresentationFormat>Widescreen</PresentationFormat>
  <Paragraphs>18</Paragraphs>
  <Slides>1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5" baseType="lpstr">
      <vt:lpstr>Arial</vt:lpstr>
      <vt:lpstr>Bookman Old Style</vt:lpstr>
      <vt:lpstr>Franklin Gothic Medium Cond</vt:lpstr>
      <vt:lpstr>Office Theme</vt:lpstr>
      <vt:lpstr>Send Us Your Product Information</vt:lpstr>
    </vt:vector>
  </TitlesOfParts>
  <Company>U.S. Department of Defense</Company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PowerPoint Presentation</dc:title>
  <dc:creator>Long, Robert A (Rob) Col USAF OSD OUSD R-E (USA)</dc:creator>
  <cp:lastModifiedBy>T J</cp:lastModifiedBy>
  <cp:revision>3</cp:revision>
  <dcterms:created xsi:type="dcterms:W3CDTF">2025-05-08T16:36:24Z</dcterms:created>
  <dcterms:modified xsi:type="dcterms:W3CDTF">2025-06-05T19:48:58Z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0x0101003F7DE0EB72939C4CB127ADE2734EB774</vt:lpwstr>
  </property>
  <property fmtid="{D5CDD505-2E9C-101B-9397-08002B2CF9AE}" pid="3" name="Created">
    <vt:filetime>2025-04-30T00:00:00Z</vt:filetime>
  </property>
  <property fmtid="{D5CDD505-2E9C-101B-9397-08002B2CF9AE}" pid="4" name="Creator">
    <vt:lpwstr>Acrobat PDFMaker 25 for PowerPoint</vt:lpwstr>
  </property>
  <property fmtid="{D5CDD505-2E9C-101B-9397-08002B2CF9AE}" pid="5" name="LastSaved">
    <vt:filetime>2025-05-08T00:00:00Z</vt:filetime>
  </property>
  <property fmtid="{D5CDD505-2E9C-101B-9397-08002B2CF9AE}" pid="6" name="Producer">
    <vt:lpwstr>Adobe PDF Library 25.1.211</vt:lpwstr>
  </property>
  <property fmtid="{D5CDD505-2E9C-101B-9397-08002B2CF9AE}" pid="7" name="RelatedtoUkraine?">
    <vt:lpwstr>No</vt:lpwstr>
  </property>
  <property fmtid="{D5CDD505-2E9C-101B-9397-08002B2CF9AE}" pid="8" name="Supports DPS 2.1">
    <vt:lpwstr>No</vt:lpwstr>
  </property>
  <property fmtid="{D5CDD505-2E9C-101B-9397-08002B2CF9AE}" pid="9" name="xd_Signature">
    <vt:lpwstr>No</vt:lpwstr>
  </property>
  <property fmtid="{D5CDD505-2E9C-101B-9397-08002B2CF9AE}" pid="10" name="MediaServiceImageTags">
    <vt:lpwstr/>
  </property>
</Properties>
</file>