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9" r:id="rId2"/>
    <p:sldId id="268" r:id="rId3"/>
    <p:sldId id="257" r:id="rId4"/>
    <p:sldId id="258" r:id="rId5"/>
    <p:sldId id="260" r:id="rId6"/>
    <p:sldId id="261" r:id="rId7"/>
    <p:sldId id="269" r:id="rId8"/>
    <p:sldId id="291" r:id="rId9"/>
    <p:sldId id="263" r:id="rId10"/>
    <p:sldId id="266" r:id="rId11"/>
    <p:sldId id="270" r:id="rId12"/>
    <p:sldId id="274" r:id="rId13"/>
    <p:sldId id="278" r:id="rId14"/>
    <p:sldId id="290" r:id="rId15"/>
    <p:sldId id="292" r:id="rId16"/>
    <p:sldId id="277" r:id="rId17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D0D"/>
    <a:srgbClr val="0000FF"/>
    <a:srgbClr val="009242"/>
    <a:srgbClr val="ABD037"/>
    <a:srgbClr val="25AA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1" autoAdjust="0"/>
    <p:restoredTop sz="94631" autoAdjust="0"/>
  </p:normalViewPr>
  <p:slideViewPr>
    <p:cSldViewPr showGuides="1">
      <p:cViewPr varScale="1">
        <p:scale>
          <a:sx n="73" d="100"/>
          <a:sy n="73" d="100"/>
        </p:scale>
        <p:origin x="57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50" d="100"/>
          <a:sy n="150" d="100"/>
        </p:scale>
        <p:origin x="-72" y="516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924" cy="511649"/>
          </a:xfrm>
          <a:prstGeom prst="rect">
            <a:avLst/>
          </a:prstGeom>
        </p:spPr>
        <p:txBody>
          <a:bodyPr vert="horz" lIns="94677" tIns="47338" rIns="94677" bIns="473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482" y="0"/>
            <a:ext cx="3078924" cy="511649"/>
          </a:xfrm>
          <a:prstGeom prst="rect">
            <a:avLst/>
          </a:prstGeom>
        </p:spPr>
        <p:txBody>
          <a:bodyPr vert="horz" lIns="94677" tIns="47338" rIns="94677" bIns="47338" rtlCol="0"/>
          <a:lstStyle>
            <a:lvl1pPr algn="r">
              <a:defRPr sz="1200"/>
            </a:lvl1pPr>
          </a:lstStyle>
          <a:p>
            <a:fld id="{D272FACA-CE93-429E-AABF-6D2EA0F86858}" type="datetimeFigureOut">
              <a:rPr lang="ko-KR" altLang="en-US" smtClean="0"/>
              <a:pPr/>
              <a:t>2019-04-19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330"/>
            <a:ext cx="3078924" cy="511648"/>
          </a:xfrm>
          <a:prstGeom prst="rect">
            <a:avLst/>
          </a:prstGeom>
        </p:spPr>
        <p:txBody>
          <a:bodyPr vert="horz" lIns="94677" tIns="47338" rIns="94677" bIns="473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482" y="9721330"/>
            <a:ext cx="3078924" cy="511648"/>
          </a:xfrm>
          <a:prstGeom prst="rect">
            <a:avLst/>
          </a:prstGeom>
        </p:spPr>
        <p:txBody>
          <a:bodyPr vert="horz" lIns="94677" tIns="47338" rIns="94677" bIns="47338" rtlCol="0" anchor="b"/>
          <a:lstStyle>
            <a:lvl1pPr algn="r">
              <a:defRPr sz="1200"/>
            </a:lvl1pPr>
          </a:lstStyle>
          <a:p>
            <a:fld id="{4B1C4D2D-1853-4900-9756-7ED12460D5F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09841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924" cy="511649"/>
          </a:xfrm>
          <a:prstGeom prst="rect">
            <a:avLst/>
          </a:prstGeom>
        </p:spPr>
        <p:txBody>
          <a:bodyPr vert="horz" lIns="94677" tIns="47338" rIns="94677" bIns="473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482" y="0"/>
            <a:ext cx="3078924" cy="511649"/>
          </a:xfrm>
          <a:prstGeom prst="rect">
            <a:avLst/>
          </a:prstGeom>
        </p:spPr>
        <p:txBody>
          <a:bodyPr vert="horz" lIns="94677" tIns="47338" rIns="94677" bIns="47338" rtlCol="0"/>
          <a:lstStyle>
            <a:lvl1pPr algn="r">
              <a:defRPr sz="1200"/>
            </a:lvl1pPr>
          </a:lstStyle>
          <a:p>
            <a:fld id="{B9FEAD20-765B-4D4B-A39A-FC26D60A2918}" type="datetimeFigureOut">
              <a:rPr lang="ko-KR" altLang="en-US" smtClean="0"/>
              <a:pPr/>
              <a:t>2019-04-19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768350"/>
            <a:ext cx="4711700" cy="35337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77" tIns="47338" rIns="94677" bIns="473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905" y="4861482"/>
            <a:ext cx="5682255" cy="4604841"/>
          </a:xfrm>
          <a:prstGeom prst="rect">
            <a:avLst/>
          </a:prstGeom>
        </p:spPr>
        <p:txBody>
          <a:bodyPr vert="horz" lIns="94677" tIns="47338" rIns="94677" bIns="4733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330"/>
            <a:ext cx="3078924" cy="511648"/>
          </a:xfrm>
          <a:prstGeom prst="rect">
            <a:avLst/>
          </a:prstGeom>
        </p:spPr>
        <p:txBody>
          <a:bodyPr vert="horz" lIns="94677" tIns="47338" rIns="94677" bIns="473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482" y="9721330"/>
            <a:ext cx="3078924" cy="511648"/>
          </a:xfrm>
          <a:prstGeom prst="rect">
            <a:avLst/>
          </a:prstGeom>
        </p:spPr>
        <p:txBody>
          <a:bodyPr vert="horz" lIns="94677" tIns="47338" rIns="94677" bIns="47338" rtlCol="0" anchor="b"/>
          <a:lstStyle>
            <a:lvl1pPr algn="r">
              <a:defRPr sz="1200"/>
            </a:lvl1pPr>
          </a:lstStyle>
          <a:p>
            <a:fld id="{7D52A857-193A-4897-8711-A7168109D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0095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96975" y="768350"/>
            <a:ext cx="4711700" cy="35337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52A857-193A-4897-8711-A7168109D5C8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8831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96975" y="768350"/>
            <a:ext cx="4711700" cy="35337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52A857-193A-4897-8711-A7168109D5C8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5476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Yoon 윤고딕 550_TT" pitchFamily="18" charset="-127"/>
                <a:ea typeface="Yoon 윤고딕 550_TT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1"/>
                </a:solidFill>
                <a:latin typeface="Yoon 윤고딕 530_TT" pitchFamily="18" charset="-127"/>
                <a:ea typeface="Yoon 윤고딕 530_TT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5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341" r="1591" b="21474"/>
          <a:stretch/>
        </p:blipFill>
        <p:spPr bwMode="auto">
          <a:xfrm>
            <a:off x="8172401" y="6165305"/>
            <a:ext cx="72008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1363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§"/>
              <a:defRPr sz="2400">
                <a:solidFill>
                  <a:schemeClr val="tx2">
                    <a:lumMod val="7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defRPr>
            </a:lvl1pPr>
            <a:lvl2pPr marL="630238" indent="-365125">
              <a:defRPr sz="1800">
                <a:solidFill>
                  <a:schemeClr val="tx2">
                    <a:lumMod val="7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7" name="슬라이드 번호 개체 틀 5"/>
          <p:cNvSpPr txBox="1">
            <a:spLocks/>
          </p:cNvSpPr>
          <p:nvPr userDrawn="1"/>
        </p:nvSpPr>
        <p:spPr>
          <a:xfrm>
            <a:off x="4227168" y="6315075"/>
            <a:ext cx="67629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400" kern="1200">
                <a:solidFill>
                  <a:schemeClr val="tx2">
                    <a:lumMod val="75000"/>
                  </a:schemeClr>
                </a:solidFill>
                <a:latin typeface="Yoon 윤고딕 530_TT" pitchFamily="18" charset="-127"/>
                <a:ea typeface="Yoon 윤고딕 530_TT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41" r="1591" b="21474"/>
          <a:stretch/>
        </p:blipFill>
        <p:spPr bwMode="auto">
          <a:xfrm>
            <a:off x="8172399" y="6165305"/>
            <a:ext cx="720081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12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 userDrawn="1"/>
        </p:nvGrpSpPr>
        <p:grpSpPr>
          <a:xfrm>
            <a:off x="107504" y="6165304"/>
            <a:ext cx="8928992" cy="576064"/>
            <a:chOff x="107504" y="5373216"/>
            <a:chExt cx="8928992" cy="576064"/>
          </a:xfrm>
        </p:grpSpPr>
        <p:sp>
          <p:nvSpPr>
            <p:cNvPr id="7" name="직사각형 6"/>
            <p:cNvSpPr/>
            <p:nvPr userDrawn="1"/>
          </p:nvSpPr>
          <p:spPr>
            <a:xfrm>
              <a:off x="107504" y="5373216"/>
              <a:ext cx="8928992" cy="576064"/>
            </a:xfrm>
            <a:prstGeom prst="rect">
              <a:avLst/>
            </a:prstGeom>
            <a:solidFill>
              <a:srgbClr val="25AA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 userDrawn="1"/>
          </p:nvSpPr>
          <p:spPr>
            <a:xfrm>
              <a:off x="178950" y="5373216"/>
              <a:ext cx="8785538" cy="504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667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2">
              <a:lumMod val="60000"/>
              <a:lumOff val="40000"/>
            </a:schemeClr>
          </a:solidFill>
          <a:latin typeface="Yoon 윤고딕 550_TT" pitchFamily="18" charset="-127"/>
          <a:ea typeface="Yoon 윤고딕 550_TT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076505"/>
            <a:ext cx="9144000" cy="2000567"/>
          </a:xfrm>
          <a:solidFill>
            <a:srgbClr val="A3C167"/>
          </a:solidFill>
        </p:spPr>
        <p:txBody>
          <a:bodyPr anchor="ctr"/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Korea Defense &amp; Security Week 2019</a:t>
            </a:r>
            <a:r>
              <a:rPr lang="en-US" altLang="ko-KR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국내기업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안내</a:t>
            </a:r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매뉴얼</a:t>
            </a:r>
            <a:endParaRPr lang="ko-KR" altLang="en-US" sz="2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762" y="548680"/>
            <a:ext cx="3800475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5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참가신</a:t>
            </a:r>
            <a:r>
              <a:rPr lang="ko-KR" altLang="en-US" dirty="0"/>
              <a:t>청</a:t>
            </a:r>
          </a:p>
        </p:txBody>
      </p:sp>
    </p:spTree>
    <p:extLst>
      <p:ext uri="{BB962C8B-B14F-4D97-AF65-F5344CB8AC3E}">
        <p14:creationId xmlns:p14="http://schemas.microsoft.com/office/powerpoint/2010/main" val="387289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76" y="988994"/>
            <a:ext cx="7124444" cy="5315166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(1) www.kodas2019.or.kr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접속 후 행사 참가신청</a:t>
            </a: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438922" y="5128616"/>
            <a:ext cx="1023582" cy="1040193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7"/>
          <p:cNvGrpSpPr/>
          <p:nvPr/>
        </p:nvGrpSpPr>
        <p:grpSpPr>
          <a:xfrm>
            <a:off x="4903465" y="1216174"/>
            <a:ext cx="2200281" cy="461665"/>
            <a:chOff x="6411574" y="1245953"/>
            <a:chExt cx="1266418" cy="461665"/>
          </a:xfrm>
        </p:grpSpPr>
        <p:sp>
          <p:nvSpPr>
            <p:cNvPr id="4" name="직사각형 3"/>
            <p:cNvSpPr/>
            <p:nvPr/>
          </p:nvSpPr>
          <p:spPr>
            <a:xfrm>
              <a:off x="6411574" y="1338922"/>
              <a:ext cx="704577" cy="256383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 flipH="1">
              <a:off x="7116151" y="1245953"/>
              <a:ext cx="56184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solidFill>
                    <a:srgbClr val="0000FF"/>
                  </a:solidFill>
                </a:rPr>
                <a:t>☜</a:t>
              </a:r>
              <a:endParaRPr lang="ko-KR" altLang="en-US" sz="24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248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672" y="758464"/>
            <a:ext cx="6980656" cy="5410338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(2)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개인정보 수집 및 이용에 대한 동의 후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‘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기본기업정보 등록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’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선택 </a:t>
            </a: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119196" y="4953617"/>
            <a:ext cx="538886" cy="982057"/>
            <a:chOff x="976690" y="5267394"/>
            <a:chExt cx="584774" cy="1065688"/>
          </a:xfrm>
        </p:grpSpPr>
        <p:sp>
          <p:nvSpPr>
            <p:cNvPr id="11" name="TextBox 10"/>
            <p:cNvSpPr txBox="1"/>
            <p:nvPr/>
          </p:nvSpPr>
          <p:spPr>
            <a:xfrm rot="5400000">
              <a:off x="945041" y="5716659"/>
              <a:ext cx="648072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0000FF"/>
                  </a:solidFill>
                </a:rPr>
                <a:t>☜</a:t>
              </a:r>
              <a:endParaRPr lang="ko-KR" altLang="en-US" sz="3200" b="1" dirty="0">
                <a:solidFill>
                  <a:srgbClr val="0000FF"/>
                </a:solidFill>
              </a:endParaRP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066758" y="5267394"/>
              <a:ext cx="453465" cy="436987"/>
              <a:chOff x="677023" y="5215551"/>
              <a:chExt cx="453465" cy="436987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677023" y="5219908"/>
                <a:ext cx="360039" cy="432630"/>
              </a:xfrm>
              <a:prstGeom prst="rect">
                <a:avLst/>
              </a:prstGeom>
              <a:noFill/>
              <a:ln w="3810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직사각형 12"/>
              <p:cNvSpPr/>
              <p:nvPr/>
            </p:nvSpPr>
            <p:spPr>
              <a:xfrm>
                <a:off x="698439" y="5215551"/>
                <a:ext cx="432049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b="1" dirty="0">
                    <a:solidFill>
                      <a:srgbClr val="FF0000"/>
                    </a:solidFill>
                    <a:sym typeface="Wingdings"/>
                  </a:rPr>
                  <a:t></a:t>
                </a:r>
                <a:endParaRPr lang="ko-KR" altLang="en-US" b="1" dirty="0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" name="그룹 5"/>
          <p:cNvGrpSpPr/>
          <p:nvPr/>
        </p:nvGrpSpPr>
        <p:grpSpPr>
          <a:xfrm>
            <a:off x="3986361" y="5521896"/>
            <a:ext cx="1678153" cy="485309"/>
            <a:chOff x="3821828" y="5785195"/>
            <a:chExt cx="2022099" cy="584775"/>
          </a:xfrm>
        </p:grpSpPr>
        <p:sp>
          <p:nvSpPr>
            <p:cNvPr id="8" name="직사각형 7"/>
            <p:cNvSpPr/>
            <p:nvPr/>
          </p:nvSpPr>
          <p:spPr>
            <a:xfrm>
              <a:off x="3821828" y="5909138"/>
              <a:ext cx="1362452" cy="360040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95855" y="5785195"/>
              <a:ext cx="6480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dirty="0" smtClean="0">
                  <a:solidFill>
                    <a:srgbClr val="0000FF"/>
                  </a:solidFill>
                </a:rPr>
                <a:t>☜</a:t>
              </a:r>
              <a:endParaRPr lang="ko-KR" altLang="en-US" sz="32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183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17" y="1375144"/>
            <a:ext cx="8084166" cy="4107712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84483" y="34725"/>
            <a:ext cx="8229600" cy="960826"/>
          </a:xfrm>
        </p:spPr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(3)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신청정보를 입력하여 참가 신청서 작성</a:t>
            </a:r>
            <a:r>
              <a:rPr lang="en-US" altLang="ko-KR" sz="1800" dirty="0" smtClean="0">
                <a:latin typeface="+mn-ea"/>
                <a:ea typeface="+mn-ea"/>
              </a:rPr>
              <a:t/>
            </a:r>
            <a:br>
              <a:rPr lang="en-US" altLang="ko-KR" sz="1800" dirty="0" smtClean="0">
                <a:latin typeface="+mn-ea"/>
                <a:ea typeface="+mn-ea"/>
              </a:rPr>
            </a:br>
            <a:r>
              <a:rPr lang="en-US" altLang="ko-KR" sz="1800" dirty="0" smtClean="0">
                <a:latin typeface="+mn-ea"/>
                <a:ea typeface="+mn-ea"/>
              </a:rPr>
              <a:t>  </a:t>
            </a:r>
            <a:r>
              <a:rPr lang="en-US" altLang="ko-KR" sz="1800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* KODAS </a:t>
            </a:r>
            <a:r>
              <a:rPr lang="ko-KR" altLang="en-US" sz="1800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홈페이지 로그인 정보 </a:t>
            </a:r>
            <a:r>
              <a:rPr lang="en-US" altLang="ko-KR" sz="1800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(ID, PW)</a:t>
            </a:r>
            <a:r>
              <a:rPr lang="ko-KR" altLang="en-US" sz="1800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 기억 필수</a:t>
            </a:r>
            <a:r>
              <a:rPr lang="en-US" altLang="ko-KR" sz="14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4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</a:br>
            <a:r>
              <a:rPr lang="en-US" altLang="ko-KR" sz="2000" dirty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 </a:t>
            </a:r>
            <a:r>
              <a:rPr lang="en-US" altLang="ko-KR" sz="1800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* KOTRA </a:t>
            </a:r>
            <a:r>
              <a:rPr lang="ko-KR" altLang="en-US" sz="1800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기업회원 </a:t>
            </a:r>
            <a:r>
              <a:rPr lang="ko-KR" altLang="en-US" sz="1800" dirty="0" err="1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선가입</a:t>
            </a:r>
            <a:r>
              <a:rPr lang="ko-KR" altLang="en-US" sz="1800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> 필수</a:t>
            </a:r>
            <a:r>
              <a:rPr lang="en-US" altLang="ko-KR" sz="18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800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</a:rPr>
            </a:br>
            <a:endParaRPr lang="ko-KR" altLang="en-US" sz="1800" dirty="0">
              <a:solidFill>
                <a:schemeClr val="tx2">
                  <a:lumMod val="7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0" y="4293096"/>
            <a:ext cx="8148492" cy="721456"/>
            <a:chOff x="-11743" y="4062095"/>
            <a:chExt cx="8148492" cy="707886"/>
          </a:xfrm>
        </p:grpSpPr>
        <p:sp>
          <p:nvSpPr>
            <p:cNvPr id="5" name="직사각형 4"/>
            <p:cNvSpPr/>
            <p:nvPr/>
          </p:nvSpPr>
          <p:spPr>
            <a:xfrm>
              <a:off x="635759" y="4166327"/>
              <a:ext cx="7500990" cy="499422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11743" y="4062095"/>
              <a:ext cx="5760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0" y="4715960"/>
            <a:ext cx="8148492" cy="904343"/>
            <a:chOff x="23439" y="3814442"/>
            <a:chExt cx="8148492" cy="707886"/>
          </a:xfrm>
        </p:grpSpPr>
        <p:sp>
          <p:nvSpPr>
            <p:cNvPr id="10" name="직사각형 9"/>
            <p:cNvSpPr/>
            <p:nvPr/>
          </p:nvSpPr>
          <p:spPr>
            <a:xfrm>
              <a:off x="670941" y="3967857"/>
              <a:ext cx="7500990" cy="401057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439" y="3814442"/>
              <a:ext cx="5760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183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92" y="1124744"/>
            <a:ext cx="8316416" cy="5023021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(4)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참가신청서 작성 후 페이지 하단에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등록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버튼 누르면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 완료 </a:t>
            </a: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6972508" y="5517232"/>
            <a:ext cx="1642609" cy="707886"/>
            <a:chOff x="7044191" y="5114379"/>
            <a:chExt cx="1642609" cy="707886"/>
          </a:xfrm>
        </p:grpSpPr>
        <p:sp>
          <p:nvSpPr>
            <p:cNvPr id="8" name="직사각형 7"/>
            <p:cNvSpPr/>
            <p:nvPr/>
          </p:nvSpPr>
          <p:spPr>
            <a:xfrm>
              <a:off x="7692264" y="5275335"/>
              <a:ext cx="994536" cy="385973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044191" y="5114379"/>
              <a:ext cx="6480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364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상담신청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770825" y="3284984"/>
            <a:ext cx="7704856" cy="313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+mn-ea"/>
              </a:rPr>
              <a:t>상담신청 </a:t>
            </a:r>
            <a:r>
              <a:rPr lang="en-US" altLang="ko-KR" sz="1600" b="1" dirty="0" smtClean="0">
                <a:solidFill>
                  <a:srgbClr val="FF0000"/>
                </a:solidFill>
                <a:latin typeface="+mn-ea"/>
              </a:rPr>
              <a:t>? </a:t>
            </a:r>
          </a:p>
          <a:p>
            <a:pPr>
              <a:lnSpc>
                <a:spcPct val="130000"/>
              </a:lnSpc>
            </a:pP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상담신청이라 함은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</a:rPr>
              <a:t>상담대상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 기업정보를 확인 후 상담희망 기업을 선택하는 절차로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</a:rPr>
              <a:t>,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 본 </a:t>
            </a:r>
            <a:r>
              <a:rPr lang="ko-KR" altLang="en-US" sz="1600" dirty="0" err="1" smtClean="0">
                <a:solidFill>
                  <a:srgbClr val="FF0000"/>
                </a:solidFill>
                <a:latin typeface="+mn-ea"/>
              </a:rPr>
              <a:t>상담회는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 바이어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</a:rPr>
              <a:t>–</a:t>
            </a:r>
            <a:r>
              <a:rPr lang="ko-KR" altLang="en-US" sz="1600" dirty="0" smtClean="0">
                <a:solidFill>
                  <a:srgbClr val="FF0000"/>
                </a:solidFill>
                <a:latin typeface="+mn-ea"/>
              </a:rPr>
              <a:t>국내기업 모두 상담희망 기업을 신청할 수 있도록 운영하고 있습니다</a:t>
            </a:r>
            <a:r>
              <a:rPr lang="en-US" altLang="ko-KR" sz="1600" dirty="0" smtClean="0">
                <a:solidFill>
                  <a:srgbClr val="FF0000"/>
                </a:solidFill>
                <a:latin typeface="+mn-ea"/>
              </a:rPr>
              <a:t>. </a:t>
            </a:r>
          </a:p>
          <a:p>
            <a:pPr>
              <a:lnSpc>
                <a:spcPct val="130000"/>
              </a:lnSpc>
            </a:pP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단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신청이 주선확정을 의미하지는 않으며</a:t>
            </a:r>
            <a:r>
              <a:rPr lang="en-US" altLang="ko-KR" sz="1400" dirty="0" smtClean="0">
                <a:latin typeface="+mn-ea"/>
              </a:rPr>
              <a:t>,</a:t>
            </a:r>
            <a:r>
              <a:rPr lang="ko-KR" altLang="en-US" sz="1400" dirty="0" smtClean="0">
                <a:latin typeface="+mn-ea"/>
              </a:rPr>
              <a:t> 아래의 우선순위에 따라 시스템에 반영되어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ko-KR" altLang="en-US" sz="1400" dirty="0" smtClean="0">
                <a:latin typeface="+mn-ea"/>
              </a:rPr>
              <a:t>매칭이 진행됩니다</a:t>
            </a:r>
            <a:r>
              <a:rPr lang="en-US" altLang="ko-KR" sz="1400" dirty="0" smtClean="0">
                <a:latin typeface="+mn-ea"/>
              </a:rPr>
              <a:t>.)</a:t>
            </a:r>
          </a:p>
          <a:p>
            <a:pPr>
              <a:lnSpc>
                <a:spcPct val="130000"/>
              </a:lnSpc>
            </a:pPr>
            <a:endParaRPr lang="en-US" altLang="ko-KR" sz="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  1</a:t>
            </a:r>
            <a:r>
              <a:rPr lang="ko-KR" altLang="en-US" sz="1400" dirty="0" smtClean="0">
                <a:latin typeface="+mn-ea"/>
              </a:rPr>
              <a:t>순위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바이어</a:t>
            </a:r>
            <a:r>
              <a:rPr lang="en-US" altLang="ko-KR" sz="1400" dirty="0" smtClean="0">
                <a:latin typeface="+mn-ea"/>
              </a:rPr>
              <a:t>-</a:t>
            </a:r>
            <a:r>
              <a:rPr lang="ko-KR" altLang="en-US" sz="1400" dirty="0" smtClean="0">
                <a:latin typeface="+mn-ea"/>
              </a:rPr>
              <a:t>국내기업 상호 신청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  2</a:t>
            </a:r>
            <a:r>
              <a:rPr lang="ko-KR" altLang="en-US" sz="1400" dirty="0" smtClean="0">
                <a:latin typeface="+mn-ea"/>
              </a:rPr>
              <a:t>순위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바이어 신청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n-ea"/>
              </a:rPr>
              <a:t>  3</a:t>
            </a:r>
            <a:r>
              <a:rPr lang="ko-KR" altLang="en-US" sz="1400" dirty="0" smtClean="0">
                <a:latin typeface="+mn-ea"/>
              </a:rPr>
              <a:t>순위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국내기업 신청</a:t>
            </a:r>
            <a:endParaRPr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902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82" y="2501502"/>
            <a:ext cx="7361831" cy="373700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0" y="0"/>
            <a:ext cx="9144000" cy="250030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8649" y="107145"/>
            <a:ext cx="8579298" cy="2286016"/>
          </a:xfrm>
        </p:spPr>
        <p:txBody>
          <a:bodyPr/>
          <a:lstStyle/>
          <a:p>
            <a:pPr lvl="0" algn="l">
              <a:lnSpc>
                <a:spcPct val="150000"/>
              </a:lnSpc>
              <a:defRPr/>
            </a:pPr>
            <a:r>
              <a:rPr lang="en-US" altLang="ko-KR" sz="2000" dirty="0">
                <a:solidFill>
                  <a:schemeClr val="tx1"/>
                </a:solidFill>
                <a:latin typeface="+mn-ea"/>
                <a:ea typeface="+mn-ea"/>
              </a:rPr>
              <a:t>(1)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  <a:ea typeface="+mn-ea"/>
              </a:rPr>
              <a:t>참가바이어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2000" dirty="0">
                <a:solidFill>
                  <a:schemeClr val="tx1"/>
                </a:solidFill>
                <a:latin typeface="+mn-ea"/>
                <a:ea typeface="+mn-ea"/>
              </a:rPr>
              <a:t>목록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선택하여 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  <a:ea typeface="+mn-ea"/>
              </a:rPr>
              <a:t>상담회에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2000" dirty="0" err="1" smtClean="0">
                <a:solidFill>
                  <a:schemeClr val="tx1"/>
                </a:solidFill>
                <a:latin typeface="+mn-ea"/>
                <a:ea typeface="+mn-ea"/>
              </a:rPr>
              <a:t>참가신청한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 바이어 </a:t>
            </a:r>
            <a:r>
              <a:rPr lang="ko-KR" altLang="en-US" sz="2000" dirty="0">
                <a:solidFill>
                  <a:schemeClr val="tx1"/>
                </a:solidFill>
                <a:latin typeface="+mn-ea"/>
                <a:ea typeface="+mn-ea"/>
              </a:rPr>
              <a:t>목록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조회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&lt;</a:t>
            </a:r>
            <a:r>
              <a:rPr lang="ko-KR" altLang="en-US" sz="18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메뉴 설명</a:t>
            </a:r>
            <a:r>
              <a:rPr lang="en-US" altLang="ko-KR" sz="18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&gt;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</a:br>
            <a:r>
              <a:rPr lang="ko-KR" altLang="en-US" sz="1400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ㅇ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정보수정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*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등록정보 확인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및 수정 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참가 신청 시 입력한 내용 변경 가능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)     </a:t>
            </a:r>
            <a:r>
              <a:rPr lang="en-US" altLang="ko-KR" sz="1100" i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* </a:t>
            </a:r>
            <a:r>
              <a:rPr lang="ko-KR" altLang="en-US" sz="1100" i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로그인 후 수정가능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</a:br>
            <a:r>
              <a:rPr lang="ko-KR" altLang="en-US" sz="1400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ㅇ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참가바이어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목록 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상담회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1400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참가신청한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바이어 목록 확인 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</a:br>
            <a:r>
              <a:rPr lang="ko-KR" altLang="en-US" sz="1400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ㅇ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신청목록 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상담신청 내역 확인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</a:br>
            <a:r>
              <a:rPr lang="ko-KR" altLang="en-US" sz="1400" dirty="0" err="1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ㅇ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 주선결과 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상담 신청한 내용으로 행사 담당자가 주선시간을 결정하여 공지한 최종 주선시간표 확인</a:t>
            </a:r>
            <a: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/>
            </a:r>
            <a:br>
              <a:rPr lang="en-US" altLang="ko-KR" sz="14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</a:br>
            <a:r>
              <a:rPr lang="ko-KR" altLang="en-US" sz="2000" dirty="0" smtClean="0">
                <a:latin typeface="+mn-ea"/>
              </a:rPr>
              <a:t/>
            </a:r>
            <a:br>
              <a:rPr lang="ko-KR" altLang="en-US" sz="2000" dirty="0" smtClean="0">
                <a:latin typeface="+mn-ea"/>
              </a:rPr>
            </a:br>
            <a:endParaRPr lang="ko-KR" altLang="en-US" sz="2000" dirty="0"/>
          </a:p>
        </p:txBody>
      </p:sp>
      <p:grpSp>
        <p:nvGrpSpPr>
          <p:cNvPr id="4" name="그룹 3"/>
          <p:cNvGrpSpPr/>
          <p:nvPr/>
        </p:nvGrpSpPr>
        <p:grpSpPr>
          <a:xfrm>
            <a:off x="5674501" y="2531500"/>
            <a:ext cx="1464832" cy="975290"/>
            <a:chOff x="5665768" y="3543946"/>
            <a:chExt cx="1464832" cy="975290"/>
          </a:xfrm>
        </p:grpSpPr>
        <p:sp>
          <p:nvSpPr>
            <p:cNvPr id="5" name="직사각형 4"/>
            <p:cNvSpPr/>
            <p:nvPr/>
          </p:nvSpPr>
          <p:spPr>
            <a:xfrm flipV="1">
              <a:off x="6346492" y="3543946"/>
              <a:ext cx="784108" cy="975290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3810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665768" y="3745887"/>
              <a:ext cx="6480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☞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670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80" y="1556792"/>
            <a:ext cx="7295397" cy="4474510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39552" y="157610"/>
            <a:ext cx="8229600" cy="850106"/>
          </a:xfrm>
        </p:spPr>
        <p:txBody>
          <a:bodyPr/>
          <a:lstStyle/>
          <a:p>
            <a:pPr algn="l"/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(2)</a:t>
            </a:r>
            <a:r>
              <a:rPr lang="en-US" altLang="ko-KR" sz="20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  <a:ea typeface="+mn-ea"/>
              </a:rPr>
              <a:t>상담회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&gt;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바이어 목록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&gt; “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상세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또는 </a:t>
            </a:r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회사명</a:t>
            </a:r>
            <a:r>
              <a:rPr lang="en-US" altLang="ko-KR" sz="1800" dirty="0">
                <a:solidFill>
                  <a:schemeClr val="tx1"/>
                </a:solidFill>
                <a:latin typeface="+mn-ea"/>
                <a:ea typeface="+mn-ea"/>
              </a:rPr>
              <a:t>”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을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클릭 후 </a:t>
            </a:r>
            <a:r>
              <a:rPr lang="ko-KR" altLang="en-US" sz="1800" dirty="0">
                <a:solidFill>
                  <a:schemeClr val="tx1"/>
                </a:solidFill>
                <a:latin typeface="+mn-ea"/>
                <a:ea typeface="+mn-ea"/>
              </a:rPr>
              <a:t>상세정보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조회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       *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상담희망 분야에 따른 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  <a:ea typeface="+mn-ea"/>
              </a:rPr>
              <a:t>카테고리별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검색 가능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235349" y="3965624"/>
            <a:ext cx="2482531" cy="461665"/>
            <a:chOff x="3235349" y="3965624"/>
            <a:chExt cx="2482531" cy="461665"/>
          </a:xfrm>
        </p:grpSpPr>
        <p:sp>
          <p:nvSpPr>
            <p:cNvPr id="10" name="직사각형 9"/>
            <p:cNvSpPr/>
            <p:nvPr/>
          </p:nvSpPr>
          <p:spPr>
            <a:xfrm>
              <a:off x="3235349" y="4066356"/>
              <a:ext cx="1995202" cy="360933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223986" y="3965624"/>
              <a:ext cx="4938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solidFill>
                    <a:srgbClr val="FF0000"/>
                  </a:solidFill>
                </a:rPr>
                <a:t>②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49" y="1354953"/>
            <a:ext cx="7305348" cy="2414117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6318598" y="1609336"/>
            <a:ext cx="1145951" cy="461665"/>
            <a:chOff x="6552599" y="1802162"/>
            <a:chExt cx="1145951" cy="461665"/>
          </a:xfrm>
        </p:grpSpPr>
        <p:sp>
          <p:nvSpPr>
            <p:cNvPr id="13" name="TextBox 12"/>
            <p:cNvSpPr txBox="1"/>
            <p:nvPr/>
          </p:nvSpPr>
          <p:spPr>
            <a:xfrm>
              <a:off x="7050478" y="180216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solidFill>
                    <a:srgbClr val="FF0000"/>
                  </a:solidFill>
                </a:rPr>
                <a:t>①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552599" y="1937995"/>
              <a:ext cx="560118" cy="230832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74677" y="5022095"/>
            <a:ext cx="1165509" cy="461665"/>
            <a:chOff x="1274677" y="5022095"/>
            <a:chExt cx="1165509" cy="461665"/>
          </a:xfrm>
        </p:grpSpPr>
        <p:sp>
          <p:nvSpPr>
            <p:cNvPr id="11" name="직사각형 10"/>
            <p:cNvSpPr/>
            <p:nvPr/>
          </p:nvSpPr>
          <p:spPr>
            <a:xfrm>
              <a:off x="1274677" y="5122247"/>
              <a:ext cx="633027" cy="285752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898244" y="5022095"/>
              <a:ext cx="541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solidFill>
                    <a:srgbClr val="FF0000"/>
                  </a:solidFill>
                </a:rPr>
                <a:t>③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7480763" y="4978621"/>
            <a:ext cx="998875" cy="461665"/>
            <a:chOff x="7491395" y="5010519"/>
            <a:chExt cx="998875" cy="461665"/>
          </a:xfrm>
        </p:grpSpPr>
        <p:sp>
          <p:nvSpPr>
            <p:cNvPr id="12" name="직사각형 11"/>
            <p:cNvSpPr/>
            <p:nvPr/>
          </p:nvSpPr>
          <p:spPr>
            <a:xfrm>
              <a:off x="7491395" y="5122247"/>
              <a:ext cx="487983" cy="285752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938584" y="5010519"/>
              <a:ext cx="5516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solidFill>
                    <a:srgbClr val="FF0000"/>
                  </a:solidFill>
                </a:rPr>
                <a:t>③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576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내용 개체 틀 8" descr="상세-신청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425051"/>
            <a:ext cx="8229600" cy="45444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43232" y="188640"/>
            <a:ext cx="7747861" cy="418058"/>
          </a:xfrm>
        </p:spPr>
        <p:txBody>
          <a:bodyPr/>
          <a:lstStyle/>
          <a:p>
            <a:pPr algn="l"/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(3)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바이어 기본정보 확인 후 상담을 희망하면 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상담신청</a:t>
            </a:r>
            <a:r>
              <a:rPr lang="en-US" altLang="ko-KR" sz="20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2000" dirty="0" smtClean="0">
                <a:solidFill>
                  <a:schemeClr val="tx1"/>
                </a:solidFill>
                <a:latin typeface="+mn-ea"/>
                <a:ea typeface="+mn-ea"/>
              </a:rPr>
              <a:t>선택</a:t>
            </a:r>
            <a:endParaRPr lang="ko-KR" altLang="en-US" sz="2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063277" y="1884523"/>
            <a:ext cx="792088" cy="366137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449466" y="1714488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000FF"/>
                </a:solidFill>
              </a:rPr>
              <a:t>☞</a:t>
            </a:r>
            <a:endParaRPr lang="ko-KR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76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94" y="1844824"/>
            <a:ext cx="7592012" cy="385385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0" y="0"/>
            <a:ext cx="9144000" cy="1142984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320938"/>
            <a:ext cx="7715200" cy="418058"/>
          </a:xfrm>
        </p:spPr>
        <p:txBody>
          <a:bodyPr/>
          <a:lstStyle/>
          <a:p>
            <a:pPr algn="l"/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(4)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 완료 후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“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신청목록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”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화면으로 이동하여 상담신청 내용 확인 </a:t>
            </a:r>
            <a:endParaRPr lang="ko-KR" altLang="en-US" sz="1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6378651" y="2240939"/>
            <a:ext cx="1577906" cy="707886"/>
            <a:chOff x="6429388" y="3006866"/>
            <a:chExt cx="1577906" cy="707886"/>
          </a:xfrm>
        </p:grpSpPr>
        <p:sp>
          <p:nvSpPr>
            <p:cNvPr id="4" name="직사각형 3"/>
            <p:cNvSpPr/>
            <p:nvPr/>
          </p:nvSpPr>
          <p:spPr>
            <a:xfrm>
              <a:off x="6429388" y="3282703"/>
              <a:ext cx="792088" cy="193493"/>
            </a:xfrm>
            <a:prstGeom prst="rect">
              <a:avLst/>
            </a:prstGeom>
            <a:noFill/>
            <a:ln w="3810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3810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215206" y="3006866"/>
              <a:ext cx="79208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b="1" dirty="0" smtClean="0">
                  <a:solidFill>
                    <a:srgbClr val="0000FF"/>
                  </a:solidFill>
                </a:rPr>
                <a:t>☜</a:t>
              </a:r>
              <a:endParaRPr lang="ko-KR" altLang="en-US" sz="4000" b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822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신청목록.png"/>
          <p:cNvPicPr>
            <a:picLocks noChangeAspect="1"/>
          </p:cNvPicPr>
          <p:nvPr/>
        </p:nvPicPr>
        <p:blipFill>
          <a:blip r:embed="rId2"/>
          <a:srcRect b="10714"/>
          <a:stretch>
            <a:fillRect/>
          </a:stretch>
        </p:blipFill>
        <p:spPr>
          <a:xfrm>
            <a:off x="357158" y="2357430"/>
            <a:ext cx="8501122" cy="38576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직사각형 15"/>
          <p:cNvSpPr/>
          <p:nvPr/>
        </p:nvSpPr>
        <p:spPr>
          <a:xfrm>
            <a:off x="0" y="0"/>
            <a:ext cx="9144000" cy="2285992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60893" y="201762"/>
            <a:ext cx="8822214" cy="1882468"/>
          </a:xfrm>
        </p:spPr>
        <p:txBody>
          <a:bodyPr/>
          <a:lstStyle/>
          <a:p>
            <a:pPr lvl="0" algn="l">
              <a:lnSpc>
                <a:spcPct val="150000"/>
              </a:lnSpc>
              <a:defRPr/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(5)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우측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상단의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‘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신청목록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’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클릭하면 자신과 관련한 상담 신청내용 확인 가능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   ① 상담주선 목록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상담신청이 종료된 후 관리자가 주선을 실행한 후에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주선된 결과가 표시됨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   ② 상담주선 대기목록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주선되기 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상담 신청한 목록 표시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                                 ‘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상담 일시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’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에는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‘Waiting’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으로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표기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/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추후 확정시 상담 일시로 변경됨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(6)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 및 수락은 바이어와 기업 간 자율적으로 수행</a:t>
            </a:r>
            <a:r>
              <a:rPr lang="en-US" altLang="ko-KR" sz="1600" dirty="0" smtClean="0">
                <a:latin typeface="+mn-ea"/>
              </a:rPr>
              <a:t/>
            </a:r>
            <a:br>
              <a:rPr lang="en-US" altLang="ko-KR" sz="1600" dirty="0" smtClean="0">
                <a:latin typeface="+mn-ea"/>
              </a:rPr>
            </a:br>
            <a:endParaRPr lang="ko-KR" altLang="en-US" sz="1800" dirty="0"/>
          </a:p>
        </p:txBody>
      </p:sp>
      <p:sp>
        <p:nvSpPr>
          <p:cNvPr id="10" name="직사각형 9"/>
          <p:cNvSpPr/>
          <p:nvPr/>
        </p:nvSpPr>
        <p:spPr>
          <a:xfrm>
            <a:off x="6429388" y="5000636"/>
            <a:ext cx="1500198" cy="107157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572000" y="4077072"/>
            <a:ext cx="648072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57224" y="5000636"/>
            <a:ext cx="576064" cy="100013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1428728" y="5000636"/>
            <a:ext cx="7858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0000FF"/>
                </a:solidFill>
                <a:latin typeface="+mn-ea"/>
              </a:rPr>
              <a:t>⑤</a:t>
            </a:r>
          </a:p>
        </p:txBody>
      </p:sp>
    </p:spTree>
    <p:extLst>
      <p:ext uri="{BB962C8B-B14F-4D97-AF65-F5344CB8AC3E}">
        <p14:creationId xmlns:p14="http://schemas.microsoft.com/office/powerpoint/2010/main" val="11553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신청목록.png"/>
          <p:cNvPicPr>
            <a:picLocks noChangeAspect="1"/>
          </p:cNvPicPr>
          <p:nvPr/>
        </p:nvPicPr>
        <p:blipFill>
          <a:blip r:embed="rId2"/>
          <a:srcRect b="11720"/>
          <a:stretch>
            <a:fillRect/>
          </a:stretch>
        </p:blipFill>
        <p:spPr>
          <a:xfrm>
            <a:off x="214282" y="3357562"/>
            <a:ext cx="8572560" cy="2857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" name="직사각형 18"/>
          <p:cNvSpPr/>
          <p:nvPr/>
        </p:nvSpPr>
        <p:spPr>
          <a:xfrm>
            <a:off x="0" y="0"/>
            <a:ext cx="9144000" cy="321468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542" y="248510"/>
            <a:ext cx="9099134" cy="2889275"/>
          </a:xfrm>
        </p:spPr>
        <p:txBody>
          <a:bodyPr/>
          <a:lstStyle/>
          <a:p>
            <a:pPr lvl="0" algn="l">
              <a:lnSpc>
                <a:spcPct val="150000"/>
              </a:lnSpc>
              <a:defRPr/>
            </a:pP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(7)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 목록은 신청했거나 신청 받은 목록 표기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(8)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신청상태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 주체에 따라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&lt;</a:t>
            </a:r>
            <a:r>
              <a:rPr lang="ko-KR" altLang="en-US" sz="1800" dirty="0" err="1" smtClean="0">
                <a:solidFill>
                  <a:schemeClr val="tx1"/>
                </a:solidFill>
                <a:latin typeface="+mn-ea"/>
                <a:ea typeface="+mn-ea"/>
              </a:rPr>
              <a:t>나의신청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/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상대방신청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/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상호신청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&gt;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으로 표기됨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상대방 신청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국내기업이 신청하지 않고 바이어가 먼저 상담신청 한 경우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. </a:t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   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상호 신청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국내기업과 바이어가 동시에 상담신청을 하거나 바이어의 신청을 수락한 경우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   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나의 신청 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– </a:t>
            </a:r>
            <a:r>
              <a:rPr lang="ko-KR" altLang="en-US" sz="1400" dirty="0" smtClean="0">
                <a:solidFill>
                  <a:schemeClr val="tx1"/>
                </a:solidFill>
                <a:latin typeface="+mn-ea"/>
                <a:ea typeface="+mn-ea"/>
              </a:rPr>
              <a:t>국내기업 단독 신청</a:t>
            </a: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(9)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신청건수가 많은 경우 순위변경 버튼을 이용하여 상담희망 우선순위를 변경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(10) 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기능 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: </a:t>
            </a:r>
            <a:r>
              <a:rPr lang="ko-KR" altLang="en-US" sz="1800" dirty="0" smtClean="0">
                <a:solidFill>
                  <a:schemeClr val="tx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▲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취소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=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 취소  </a:t>
            </a:r>
            <a:r>
              <a:rPr lang="ko-KR" altLang="en-US" sz="1800" dirty="0" smtClean="0">
                <a:solidFill>
                  <a:schemeClr val="tx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▲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수락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=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상대방신청 수락  </a:t>
            </a:r>
            <a:r>
              <a:rPr lang="ko-KR" altLang="en-US" sz="1800" dirty="0" smtClean="0">
                <a:solidFill>
                  <a:schemeClr val="tx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▲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반려</a:t>
            </a: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>=</a:t>
            </a:r>
            <a:r>
              <a:rPr lang="ko-KR" altLang="en-US" sz="1800" dirty="0" smtClean="0">
                <a:solidFill>
                  <a:schemeClr val="tx1"/>
                </a:solidFill>
                <a:latin typeface="+mn-ea"/>
                <a:ea typeface="+mn-ea"/>
              </a:rPr>
              <a:t>상담신청 거절</a:t>
            </a:r>
            <a:r>
              <a:rPr lang="en-US" altLang="ko-KR" sz="1800" dirty="0" smtClean="0"/>
              <a:t>     </a:t>
            </a:r>
            <a:endParaRPr lang="ko-KR" altLang="en-US" sz="1800" dirty="0"/>
          </a:p>
        </p:txBody>
      </p:sp>
      <p:sp>
        <p:nvSpPr>
          <p:cNvPr id="6" name="직사각형 5"/>
          <p:cNvSpPr/>
          <p:nvPr/>
        </p:nvSpPr>
        <p:spPr>
          <a:xfrm>
            <a:off x="1571604" y="5286388"/>
            <a:ext cx="928694" cy="85725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7143768" y="5286388"/>
            <a:ext cx="1285884" cy="85725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6357950" y="5286388"/>
            <a:ext cx="684946" cy="85725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929322" y="5314906"/>
            <a:ext cx="4286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000" b="1" dirty="0" smtClean="0">
                <a:solidFill>
                  <a:srgbClr val="0000FF"/>
                </a:solidFill>
                <a:latin typeface="+mn-ea"/>
              </a:rPr>
              <a:t>⑧</a:t>
            </a:r>
            <a:endParaRPr lang="ko-KR" altLang="en-US" sz="20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358214" y="5313547"/>
            <a:ext cx="4286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000" b="1" dirty="0" smtClean="0">
                <a:solidFill>
                  <a:srgbClr val="0000FF"/>
                </a:solidFill>
                <a:latin typeface="+mn-ea"/>
              </a:rPr>
              <a:t>⑨⑩</a:t>
            </a:r>
            <a:endParaRPr lang="ko-KR" altLang="en-US" sz="2000" b="1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7192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주선확정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3933056"/>
            <a:ext cx="7630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+mn-ea"/>
              </a:rPr>
              <a:t>참가기업의 </a:t>
            </a:r>
            <a:r>
              <a:rPr lang="ko-KR" altLang="en-US" dirty="0">
                <a:latin typeface="+mn-ea"/>
              </a:rPr>
              <a:t>상담신청 종료 후 행사 관리자가 </a:t>
            </a:r>
            <a:r>
              <a:rPr lang="ko-KR" altLang="en-US" dirty="0" smtClean="0">
                <a:latin typeface="+mn-ea"/>
              </a:rPr>
              <a:t>상담일정 </a:t>
            </a:r>
            <a:r>
              <a:rPr lang="ko-KR" altLang="en-US" dirty="0">
                <a:latin typeface="+mn-ea"/>
              </a:rPr>
              <a:t>최종 확정하여 공지합니다</a:t>
            </a:r>
            <a:r>
              <a:rPr lang="en-US" altLang="ko-KR" dirty="0">
                <a:latin typeface="+mn-ea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n-ea"/>
              </a:rPr>
              <a:t>행사 기간 중 </a:t>
            </a:r>
            <a:r>
              <a:rPr lang="ko-KR" altLang="en-US" dirty="0" smtClean="0">
                <a:latin typeface="+mn-ea"/>
              </a:rPr>
              <a:t>바이어가 지속적으로 추가되므로 꾸준한 업데이트 확인 부탁 드립니다</a:t>
            </a:r>
            <a:r>
              <a:rPr lang="en-US" altLang="ko-KR" dirty="0" smtClean="0">
                <a:latin typeface="+mn-ea"/>
              </a:rPr>
              <a:t>.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453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주선시간표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340013"/>
            <a:ext cx="8286808" cy="38576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3" name="직사각형 22"/>
          <p:cNvSpPr/>
          <p:nvPr/>
        </p:nvSpPr>
        <p:spPr>
          <a:xfrm>
            <a:off x="0" y="0"/>
            <a:ext cx="9144000" cy="2143116"/>
          </a:xfrm>
          <a:prstGeom prst="rect">
            <a:avLst/>
          </a:prstGeom>
          <a:solidFill>
            <a:schemeClr val="accent3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850106"/>
          </a:xfrm>
        </p:spPr>
        <p:txBody>
          <a:bodyPr/>
          <a:lstStyle/>
          <a:p>
            <a:pPr marL="342900" lvl="0" indent="-342900" algn="l">
              <a:lnSpc>
                <a:spcPct val="150000"/>
              </a:lnSpc>
              <a:defRPr/>
            </a:pP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(1)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상담신청 및 확인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&gt;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주선결과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>’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  <a:ea typeface="+mn-ea"/>
              </a:rPr>
              <a:t> 클릭하여 주선 시간표 확인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6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ko-KR" altLang="en-US" sz="1200" dirty="0" smtClean="0">
                <a:solidFill>
                  <a:schemeClr val="tx1"/>
                </a:solidFill>
                <a:latin typeface="+mn-ea"/>
                <a:ea typeface="+mn-ea"/>
              </a:rPr>
              <a:t> 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  <a:ea typeface="+mn-ea"/>
              </a:rPr>
              <a:t>-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  <a:ea typeface="+mn-ea"/>
              </a:rPr>
              <a:t>색으로 채워진 부분이 주선 확정된 상담시간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4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ko-KR" sz="18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en-US" altLang="ko-KR" sz="1050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050" dirty="0" smtClean="0">
                <a:solidFill>
                  <a:schemeClr val="tx1"/>
                </a:solidFill>
                <a:latin typeface="+mn-ea"/>
              </a:rPr>
            </a:b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00100" y="4572008"/>
            <a:ext cx="1143008" cy="64294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572000" y="4077072"/>
            <a:ext cx="648072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285852" y="3500438"/>
            <a:ext cx="3286148" cy="50006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4071934" y="3143248"/>
            <a:ext cx="5000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 smtClean="0">
                <a:solidFill>
                  <a:srgbClr val="0000FF"/>
                </a:solidFill>
                <a:latin typeface="+mn-ea"/>
              </a:rPr>
              <a:t>①</a:t>
            </a:r>
            <a:endParaRPr lang="ko-KR" altLang="en-US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4" name="제목 2"/>
          <p:cNvSpPr txBox="1">
            <a:spLocks/>
          </p:cNvSpPr>
          <p:nvPr/>
        </p:nvSpPr>
        <p:spPr>
          <a:xfrm>
            <a:off x="107504" y="1068434"/>
            <a:ext cx="8579296" cy="981891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1600" dirty="0" smtClean="0">
                <a:latin typeface="+mn-ea"/>
                <a:cs typeface="+mj-cs"/>
              </a:rPr>
              <a:t>(2) </a:t>
            </a:r>
            <a:r>
              <a:rPr lang="ko-KR" altLang="en-US" sz="1600" dirty="0" smtClean="0">
                <a:latin typeface="+mn-ea"/>
                <a:cs typeface="+mj-cs"/>
              </a:rPr>
              <a:t>참가기업의 상담신청 종료 후 행사 관리자가 상담일정을 최종 확정하여 공지</a:t>
            </a:r>
            <a:r>
              <a:rPr lang="en-US" altLang="ko-KR" sz="1600" dirty="0" smtClean="0">
                <a:latin typeface="+mn-ea"/>
                <a:cs typeface="+mj-cs"/>
              </a:rPr>
              <a:t/>
            </a:r>
            <a:br>
              <a:rPr lang="en-US" altLang="ko-KR" sz="1600" dirty="0" smtClean="0">
                <a:latin typeface="+mn-ea"/>
                <a:cs typeface="+mj-cs"/>
              </a:rPr>
            </a:br>
            <a:r>
              <a:rPr lang="en-US" altLang="ko-KR" sz="1200" dirty="0" smtClean="0">
                <a:latin typeface="+mn-ea"/>
                <a:cs typeface="+mj-cs"/>
              </a:rPr>
              <a:t> - </a:t>
            </a:r>
            <a:r>
              <a:rPr lang="ko-KR" altLang="en-US" sz="1200" dirty="0" smtClean="0">
                <a:latin typeface="+mn-ea"/>
                <a:cs typeface="+mj-cs"/>
              </a:rPr>
              <a:t>초기엔 공란이나</a:t>
            </a:r>
            <a:r>
              <a:rPr lang="en-US" altLang="ko-KR" sz="1200" dirty="0" smtClean="0">
                <a:latin typeface="+mn-ea"/>
                <a:cs typeface="+mj-cs"/>
              </a:rPr>
              <a:t>,</a:t>
            </a:r>
            <a:r>
              <a:rPr lang="ko-KR" altLang="en-US" sz="1200" dirty="0" smtClean="0">
                <a:latin typeface="+mn-ea"/>
                <a:cs typeface="+mj-cs"/>
              </a:rPr>
              <a:t> 행사담당자가 시간 및 부스 배정 등 실제 주선 확정하면 시간표에 상담대상 기업 표기</a:t>
            </a:r>
            <a:endParaRPr lang="en-US" altLang="ko-KR" sz="1200" dirty="0" smtClean="0">
              <a:latin typeface="+mn-ea"/>
              <a:cs typeface="+mj-cs"/>
            </a:endParaRP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      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>주선 안 된 목록은 주선 대기 목록에 </a:t>
            </a:r>
            <a:r>
              <a:rPr lang="ko-KR" altLang="en-US" sz="1200" dirty="0" smtClean="0">
                <a:latin typeface="+mn-ea"/>
                <a:cs typeface="+mj-cs"/>
              </a:rPr>
              <a:t>표시됨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/>
            </a:r>
            <a:b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</a:b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/>
            </a:r>
            <a:b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</a:b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  <a:t/>
            </a:r>
            <a:b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j-cs"/>
              </a:rPr>
            </a:br>
            <a:r>
              <a:rPr kumimoji="0" lang="en-US" altLang="ko-KR" sz="105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ea"/>
                <a:ea typeface="HY헤드라인M" panose="02030600000101010101" pitchFamily="18" charset="-127"/>
                <a:cs typeface="+mj-cs"/>
              </a:rPr>
              <a:t/>
            </a:r>
            <a:br>
              <a:rPr kumimoji="0" lang="en-US" altLang="ko-KR" sz="105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ea"/>
                <a:ea typeface="HY헤드라인M" panose="02030600000101010101" pitchFamily="18" charset="-127"/>
                <a:cs typeface="+mj-cs"/>
              </a:rPr>
            </a:br>
            <a:endParaRPr kumimoji="0" lang="ko-KR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553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076505"/>
            <a:ext cx="9144000" cy="2000567"/>
          </a:xfrm>
          <a:solidFill>
            <a:srgbClr val="ABD037"/>
          </a:solidFill>
        </p:spPr>
        <p:txBody>
          <a:bodyPr anchor="ctr"/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24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24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497" y="548680"/>
            <a:ext cx="3801005" cy="110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6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5650</TotalTime>
  <Words>281</Words>
  <Application>Microsoft Office PowerPoint</Application>
  <PresentationFormat>화면 슬라이드 쇼(4:3)</PresentationFormat>
  <Paragraphs>49</Paragraphs>
  <Slides>16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5" baseType="lpstr">
      <vt:lpstr>HY강B</vt:lpstr>
      <vt:lpstr>HY헤드라인M</vt:lpstr>
      <vt:lpstr>Yoon 윤고딕 530_TT</vt:lpstr>
      <vt:lpstr>Yoon 윤고딕 550_TT</vt:lpstr>
      <vt:lpstr>맑은 고딕</vt:lpstr>
      <vt:lpstr>바탕</vt:lpstr>
      <vt:lpstr>Arial</vt:lpstr>
      <vt:lpstr>Wingdings</vt:lpstr>
      <vt:lpstr>Office 테마</vt:lpstr>
      <vt:lpstr>Korea Defense &amp; Security Week 2019 국내기업 안내 매뉴얼</vt:lpstr>
      <vt:lpstr>1. 참가신청</vt:lpstr>
      <vt:lpstr>(1) www.kodas2019.or.kr 접속 후 행사 참가신청</vt:lpstr>
      <vt:lpstr>(2) 개인정보 수집 및 이용에 대한 동의 후 ‘기본기업정보 등록’ 선택 </vt:lpstr>
      <vt:lpstr>(3) 신청정보를 입력하여 참가 신청서 작성   * KODAS 홈페이지 로그인 정보 (ID, PW) 기억 필수   * KOTRA 기업회원 선가입 필수 </vt:lpstr>
      <vt:lpstr>(4) 참가신청서 작성 후 페이지 하단에 “등록” 버튼 누르면 신청 완료 </vt:lpstr>
      <vt:lpstr>2. 상담신청</vt:lpstr>
      <vt:lpstr>(1) “참가바이어 목록” 선택하여 상담회에 참가신청한 바이어 목록 조회 &lt;메뉴 설명&gt; ㅇ 정보수정* – 등록정보 확인 및 수정 (참가 신청 시 입력한 내용 변경 가능)     * 로그인 후 수정가능 ㅇ 참가바이어 목록 – 상담회 참가신청한 바이어 목록 확인  ㅇ 신청목록 – 상담신청 내역 확인 ㅇ 주선결과 – 상담 신청한 내용으로 행사 담당자가 주선시간을 결정하여 공지한 최종 주선시간표 확인  </vt:lpstr>
      <vt:lpstr>(2) 상담회 &gt; 바이어 목록 &gt; “상세” 또는 “회사명”을 클릭 후 상세정보 조회        * 상담희망 분야에 따른 카테고리별 검색 가능</vt:lpstr>
      <vt:lpstr>(3) 바이어 기본정보 확인 후 상담을 희망하면 “상담신청” 선택</vt:lpstr>
      <vt:lpstr>(4) 상담신청 완료 후 “신청목록” 화면으로 이동하여 상담신청 내용 확인 </vt:lpstr>
      <vt:lpstr>(5) 우측 상단의 ‘신청목록’ 클릭하면 자신과 관련한 상담 신청내용 확인 가능    ① 상담주선 목록 : 상담신청이 종료된 후 관리자가 주선을 실행한 후에 주선된 결과가 표시됨    ② 상담주선 대기목록 : 주선되기 전 상담 신청한 목록 표시                                   ‘상담 일시’에는 ‘Waiting’으로 표기 / 추후 확정시 상담 일시로 변경됨 (6) 상담신청 및 수락은 바이어와 기업 간 자율적으로 수행 </vt:lpstr>
      <vt:lpstr>(7) 상담신청 목록은 신청했거나 신청 받은 목록 표기 (8) 신청상태 : 신청 주체에 따라 &lt;나의신청 / 상대방신청 / 상호신청&gt;으로 표기됨     상대방 신청 – 국내기업이 신청하지 않고 바이어가 먼저 상담신청 한 경우.       상호 신청 – 국내기업과 바이어가 동시에 상담신청을 하거나 바이어의 신청을 수락한 경우       나의 신청 – 국내기업 단독 신청  (9) 신청건수가 많은 경우 순위변경 버튼을 이용하여 상담희망 우선순위를 변경 (10) 기능 : ▲취소=상담신청 취소  ▲수락=상대방신청 수락  ▲반려=상담신청 거절     </vt:lpstr>
      <vt:lpstr>3. 주선확정</vt:lpstr>
      <vt:lpstr>(1) 상담신청 및 확인 &gt; 주선결과’ 클릭하여 주선 시간표 확인   - 색으로 채워진 부분이 주선 확정된 상담시간     </vt:lpstr>
      <vt:lpstr>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kotra</dc:creator>
  <cp:lastModifiedBy>Windows 사용자</cp:lastModifiedBy>
  <cp:revision>352</cp:revision>
  <cp:lastPrinted>2019-04-19T04:38:07Z</cp:lastPrinted>
  <dcterms:created xsi:type="dcterms:W3CDTF">2012-10-29T01:10:42Z</dcterms:created>
  <dcterms:modified xsi:type="dcterms:W3CDTF">2019-04-19T04:38:18Z</dcterms:modified>
</cp:coreProperties>
</file>