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  <p:sldMasterId id="2147483853" r:id="rId2"/>
  </p:sldMasterIdLst>
  <p:sldIdLst>
    <p:sldId id="290" r:id="rId3"/>
    <p:sldId id="291" r:id="rId4"/>
    <p:sldId id="288" r:id="rId5"/>
    <p:sldId id="259" r:id="rId6"/>
    <p:sldId id="278" r:id="rId7"/>
    <p:sldId id="282" r:id="rId8"/>
    <p:sldId id="260" r:id="rId9"/>
    <p:sldId id="285" r:id="rId10"/>
    <p:sldId id="265" r:id="rId11"/>
  </p:sldIdLst>
  <p:sldSz cx="9144000" cy="6858000" type="screen4x3"/>
  <p:notesSz cx="6810375" cy="99425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>
          <p15:clr>
            <a:srgbClr val="A4A3A4"/>
          </p15:clr>
        </p15:guide>
        <p15:guide id="2" pos="5284">
          <p15:clr>
            <a:srgbClr val="A4A3A4"/>
          </p15:clr>
        </p15:guide>
        <p15:guide id="3" pos="2880">
          <p15:clr>
            <a:srgbClr val="A4A3A4"/>
          </p15:clr>
        </p15:guide>
        <p15:guide id="4" pos="476">
          <p15:clr>
            <a:srgbClr val="A4A3A4"/>
          </p15:clr>
        </p15:guide>
        <p15:guide id="5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  <a:srgbClr val="4070AA"/>
    <a:srgbClr val="4BACC6"/>
    <a:srgbClr val="6DA9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8" autoAdjust="0"/>
    <p:restoredTop sz="94660"/>
  </p:normalViewPr>
  <p:slideViewPr>
    <p:cSldViewPr>
      <p:cViewPr varScale="1">
        <p:scale>
          <a:sx n="110" d="100"/>
          <a:sy n="110" d="100"/>
        </p:scale>
        <p:origin x="1656" y="102"/>
      </p:cViewPr>
      <p:guideLst>
        <p:guide orient="horz" pos="527"/>
        <p:guide pos="5284"/>
        <p:guide pos="2880"/>
        <p:guide pos="476"/>
        <p:guide pos="1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95672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92263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47972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7565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3434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4267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570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847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822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345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7961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70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32" descr="kotra123456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5888" y="6446838"/>
            <a:ext cx="11509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1619250" y="950913"/>
            <a:ext cx="7267575" cy="1470025"/>
          </a:xfrm>
        </p:spPr>
        <p:txBody>
          <a:bodyPr/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277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411413" y="4149725"/>
            <a:ext cx="6400800" cy="1273175"/>
          </a:xfrm>
        </p:spPr>
        <p:txBody>
          <a:bodyPr anchor="ctr"/>
          <a:lstStyle>
            <a:lvl1pPr marL="0" indent="0" algn="ctr">
              <a:buFontTx/>
              <a:buNone/>
              <a:defRPr sz="36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5" name="Rectangle 102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102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23256-806E-42CB-885D-D9417DB5F27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895"/>
      </p:ext>
    </p:extLst>
  </p:cSld>
  <p:clrMapOvr>
    <a:masterClrMapping/>
  </p:clrMapOvr>
  <p:transition spd="slow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7EE09-54CC-4DF5-B23A-B78A2C4CDE9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939127"/>
      </p:ext>
    </p:extLst>
  </p:cSld>
  <p:clrMapOvr>
    <a:masterClrMapping/>
  </p:clrMapOvr>
  <p:transition spd="slow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01608-8856-4D26-8050-05FAC578760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723031"/>
      </p:ext>
    </p:extLst>
  </p:cSld>
  <p:clrMapOvr>
    <a:masterClrMapping/>
  </p:clrMapOvr>
  <p:transition spd="slow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341438"/>
            <a:ext cx="4038600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341438"/>
            <a:ext cx="4038600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01276-1816-4F87-BEEC-63A28EE0F877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405085"/>
      </p:ext>
    </p:extLst>
  </p:cSld>
  <p:clrMapOvr>
    <a:masterClrMapping/>
  </p:clrMapOvr>
  <p:transition spd="slow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D4B4C-3285-43FD-B273-1A0AE86C130A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006030"/>
      </p:ext>
    </p:extLst>
  </p:cSld>
  <p:clrMapOvr>
    <a:masterClrMapping/>
  </p:clrMapOvr>
  <p:transition spd="slow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87C9F-9DB2-42BF-AC67-D0D996EF43A3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489764"/>
      </p:ext>
    </p:extLst>
  </p:cSld>
  <p:clrMapOvr>
    <a:masterClrMapping/>
  </p:clrMapOvr>
  <p:transition spd="slow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22149-6D47-4E24-BA63-B41131C4A47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20424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AD7B9-B8B6-4815-921A-6CC1D165017B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106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BC1A6-CA93-4843-8D22-5FF8B9E93937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29367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1B291-4226-4D62-B456-BCCD0C18270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87287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2088" y="73025"/>
            <a:ext cx="2144712" cy="62372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7950" y="73025"/>
            <a:ext cx="6281738" cy="62372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48D7F-B48A-453F-B2C1-03F0891A41DC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9654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73025"/>
            <a:ext cx="6588125" cy="99853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341438"/>
            <a:ext cx="4038600" cy="49688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341438"/>
            <a:ext cx="4038600" cy="4968875"/>
          </a:xfrm>
        </p:spPr>
        <p:txBody>
          <a:bodyPr/>
          <a:lstStyle/>
          <a:p>
            <a:pPr lvl="0"/>
            <a:r>
              <a:rPr lang="ko-KR" altLang="en-US" noProof="0" smtClean="0"/>
              <a:t>클립 아트를 추가하려면 아이콘을 클릭하십시오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BD5C4B-EE72-4FF1-8691-6F399DA9F57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637657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C7F7B-C3C1-4C5B-8DF8-D0A9E470F340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F7FDC-29A6-49C5-AD54-36C1F92B4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15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73025"/>
            <a:ext cx="6588125" cy="99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1438"/>
            <a:ext cx="82296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FontTx/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FontTx/>
              <a:buNone/>
              <a:defRPr sz="1400" b="0">
                <a:solidFill>
                  <a:schemeClr val="tx1"/>
                </a:solidFill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8A42B72B-7AB6-49E4-9207-EC5EAC588353}" type="slidenum">
              <a:rPr kumimoji="1" lang="en-US" altLang="ko-KR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kumimoji="1" lang="en-US" altLang="ko-KR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55" name="Picture 8" descr="kotra123456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740650" y="6605588"/>
            <a:ext cx="140335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2500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  <p:sldLayoutId id="2147483865" r:id="rId12"/>
  </p:sldLayoutIdLst>
  <p:transition spd="slow">
    <p:wipe dir="r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kumimoji="1" sz="4000">
          <a:solidFill>
            <a:schemeClr val="bg1"/>
          </a:solidFill>
          <a:latin typeface="HY견고딕" pitchFamily="18" charset="-127"/>
          <a:ea typeface="HY견고딕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tra.or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  <a:ln w="76200">
            <a:solidFill>
              <a:srgbClr val="4F81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+mn-ea"/>
                <a:ea typeface="+mn-ea"/>
              </a:rPr>
              <a:t>KOTRA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 err="1" smtClean="0">
                <a:latin typeface="+mn-ea"/>
              </a:rPr>
              <a:t>회원가입</a:t>
            </a:r>
            <a:r>
              <a:rPr lang="ko-KR" altLang="en-US" b="1" dirty="0" smtClean="0">
                <a:latin typeface="+mn-ea"/>
              </a:rPr>
              <a:t> 매뉴얼</a:t>
            </a:r>
            <a:endParaRPr lang="ko-KR" altLang="en-US" dirty="0">
              <a:latin typeface="+mn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3933056"/>
            <a:ext cx="9144000" cy="1752600"/>
          </a:xfrm>
        </p:spPr>
        <p:txBody>
          <a:bodyPr>
            <a:normAutofit fontScale="92500" lnSpcReduction="10000"/>
          </a:bodyPr>
          <a:lstStyle/>
          <a:p>
            <a:endParaRPr lang="en-US" altLang="ko-KR" sz="2800" b="1" dirty="0" smtClean="0"/>
          </a:p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tx1"/>
                </a:solidFill>
              </a:rPr>
              <a:t>문의 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: 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고객안내센터 </a:t>
            </a:r>
            <a:r>
              <a:rPr lang="en-US" altLang="ko-KR" sz="2800" b="1" dirty="0" smtClean="0">
                <a:solidFill>
                  <a:srgbClr val="4F81BD"/>
                </a:solidFill>
              </a:rPr>
              <a:t>(1600-7119 </a:t>
            </a:r>
            <a:r>
              <a:rPr lang="ko-KR" altLang="en-US" sz="2800" b="1" dirty="0" smtClean="0">
                <a:solidFill>
                  <a:srgbClr val="4F81BD"/>
                </a:solidFill>
              </a:rPr>
              <a:t>연결 후 </a:t>
            </a:r>
            <a:r>
              <a:rPr lang="en-US" altLang="ko-KR" sz="2800" b="1" dirty="0" smtClean="0">
                <a:solidFill>
                  <a:srgbClr val="4F81BD"/>
                </a:solidFill>
              </a:rPr>
              <a:t>1</a:t>
            </a:r>
            <a:r>
              <a:rPr lang="ko-KR" altLang="en-US" sz="2800" b="1" dirty="0" smtClean="0">
                <a:solidFill>
                  <a:srgbClr val="4F81BD"/>
                </a:solidFill>
              </a:rPr>
              <a:t>번</a:t>
            </a:r>
            <a:r>
              <a:rPr lang="en-US" altLang="ko-KR" sz="2800" b="1" dirty="0" smtClean="0">
                <a:solidFill>
                  <a:srgbClr val="4F81BD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tx1"/>
                </a:solidFill>
              </a:rPr>
              <a:t>팩스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 : 02-3460-7932 / </a:t>
            </a:r>
            <a:r>
              <a:rPr lang="ko-KR" altLang="en-US" sz="2800" b="1" dirty="0" smtClean="0">
                <a:solidFill>
                  <a:schemeClr val="tx1"/>
                </a:solidFill>
              </a:rPr>
              <a:t>메일 </a:t>
            </a:r>
            <a:r>
              <a:rPr lang="en-US" altLang="ko-KR" sz="2800" b="1" dirty="0" smtClean="0">
                <a:solidFill>
                  <a:schemeClr val="tx1"/>
                </a:solidFill>
              </a:rPr>
              <a:t>: service@kotra.or.kr  </a:t>
            </a:r>
            <a:endParaRPr lang="ko-KR" altLang="en-US" sz="28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956377" y="6428134"/>
            <a:ext cx="1059906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2018.01.05</a:t>
            </a:r>
            <a:endParaRPr lang="en-US" altLang="ko-KR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000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2" name="직선 연결선 61"/>
          <p:cNvCxnSpPr/>
          <p:nvPr/>
        </p:nvCxnSpPr>
        <p:spPr>
          <a:xfrm>
            <a:off x="6062628" y="5143868"/>
            <a:ext cx="619158" cy="4278"/>
          </a:xfrm>
          <a:prstGeom prst="line">
            <a:avLst/>
          </a:prstGeom>
          <a:ln w="285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>
            <a:stCxn id="39" idx="3"/>
          </p:cNvCxnSpPr>
          <p:nvPr/>
        </p:nvCxnSpPr>
        <p:spPr>
          <a:xfrm flipV="1">
            <a:off x="5092783" y="4430430"/>
            <a:ext cx="1679060" cy="11009"/>
          </a:xfrm>
          <a:prstGeom prst="line">
            <a:avLst/>
          </a:prstGeom>
          <a:ln w="285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51520" y="329992"/>
            <a:ext cx="57606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KOTRA </a:t>
            </a:r>
            <a:r>
              <a:rPr lang="ko-KR" altLang="en-US" sz="2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기업회원 체계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overall explanation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200" b="1" dirty="0">
              <a:solidFill>
                <a:schemeClr val="bg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251520" y="790993"/>
            <a:ext cx="10513168" cy="45719"/>
            <a:chOff x="323528" y="1085912"/>
            <a:chExt cx="8345832" cy="38832"/>
          </a:xfrm>
        </p:grpSpPr>
        <p:cxnSp>
          <p:nvCxnSpPr>
            <p:cNvPr id="9" name="직선 연결선 8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655687" y="1170869"/>
            <a:ext cx="6084676" cy="369332"/>
          </a:xfrm>
          <a:prstGeom prst="rect">
            <a:avLst/>
          </a:prstGeom>
          <a:noFill/>
          <a:ln w="3175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저희 </a:t>
            </a:r>
            <a:r>
              <a:rPr lang="en-US" altLang="ko-KR" dirty="0" smtClean="0"/>
              <a:t>KOTRA</a:t>
            </a:r>
            <a:r>
              <a:rPr lang="ko-KR" altLang="en-US" dirty="0" smtClean="0"/>
              <a:t>에는 </a:t>
            </a:r>
            <a:r>
              <a:rPr lang="en-US" altLang="ko-KR" dirty="0" smtClean="0"/>
              <a:t>‘</a:t>
            </a:r>
            <a:r>
              <a:rPr lang="ko-KR" altLang="en-US" b="1" dirty="0" smtClean="0"/>
              <a:t>기업아이디</a:t>
            </a:r>
            <a:r>
              <a:rPr lang="en-US" altLang="ko-KR" dirty="0" smtClean="0"/>
              <a:t>’</a:t>
            </a:r>
            <a:r>
              <a:rPr lang="ko-KR" altLang="en-US" dirty="0" smtClean="0"/>
              <a:t>가 따로 존재하지 않습니다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82642" y="1831665"/>
            <a:ext cx="6696744" cy="923330"/>
          </a:xfrm>
          <a:prstGeom prst="rect">
            <a:avLst/>
          </a:prstGeom>
          <a:noFill/>
          <a:ln w="3175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고객님께서는 </a:t>
            </a:r>
            <a:r>
              <a:rPr lang="ko-KR" altLang="en-US" b="1" dirty="0" smtClean="0">
                <a:solidFill>
                  <a:srgbClr val="0070C0"/>
                </a:solidFill>
              </a:rPr>
              <a:t>먼저 개인회원으로 가입</a:t>
            </a:r>
            <a:r>
              <a:rPr lang="ko-KR" altLang="en-US" dirty="0" smtClean="0"/>
              <a:t>을 하신 후 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기업과의 관계 설정을 통해 </a:t>
            </a:r>
            <a:r>
              <a:rPr lang="ko-KR" altLang="en-US" b="1" dirty="0" smtClean="0">
                <a:solidFill>
                  <a:srgbClr val="0070C0"/>
                </a:solidFill>
              </a:rPr>
              <a:t>기업회원으로 전환 </a:t>
            </a:r>
            <a:r>
              <a:rPr lang="ko-KR" altLang="en-US" dirty="0" smtClean="0"/>
              <a:t>가능합니다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51520" y="1191510"/>
            <a:ext cx="325683" cy="369332"/>
          </a:xfrm>
          <a:prstGeom prst="rect">
            <a:avLst/>
          </a:prstGeom>
          <a:solidFill>
            <a:srgbClr val="4F81BD"/>
          </a:solidFill>
          <a:ln w="60325" cmpd="sng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1945454"/>
            <a:ext cx="325683" cy="369332"/>
          </a:xfrm>
          <a:prstGeom prst="rect">
            <a:avLst/>
          </a:prstGeom>
          <a:solidFill>
            <a:srgbClr val="4F81BD"/>
          </a:solidFill>
          <a:ln w="60325" cmpd="sng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2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827584" y="3526266"/>
            <a:ext cx="1440160" cy="576064"/>
          </a:xfrm>
          <a:prstGeom prst="ellipse">
            <a:avLst/>
          </a:prstGeom>
          <a:ln>
            <a:solidFill>
              <a:srgbClr val="4F81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88002" y="3628261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개인회원</a:t>
            </a:r>
            <a:r>
              <a:rPr lang="en-US" altLang="ko-KR" sz="1600" b="1" dirty="0" smtClean="0"/>
              <a:t>A</a:t>
            </a:r>
            <a:endParaRPr lang="ko-KR" altLang="en-US" sz="1600" b="1" dirty="0"/>
          </a:p>
        </p:txBody>
      </p:sp>
      <p:sp>
        <p:nvSpPr>
          <p:cNvPr id="23" name="타원 22"/>
          <p:cNvSpPr/>
          <p:nvPr/>
        </p:nvSpPr>
        <p:spPr>
          <a:xfrm>
            <a:off x="827584" y="4164759"/>
            <a:ext cx="1440160" cy="576064"/>
          </a:xfrm>
          <a:prstGeom prst="ellipse">
            <a:avLst/>
          </a:prstGeom>
          <a:ln>
            <a:solidFill>
              <a:srgbClr val="4F81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88002" y="4266754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개인회원</a:t>
            </a:r>
            <a:r>
              <a:rPr lang="en-US" altLang="ko-KR" sz="1600" b="1" dirty="0" smtClean="0"/>
              <a:t>B</a:t>
            </a:r>
            <a:endParaRPr lang="ko-KR" altLang="en-US" sz="1600" b="1" dirty="0"/>
          </a:p>
        </p:txBody>
      </p:sp>
      <p:sp>
        <p:nvSpPr>
          <p:cNvPr id="25" name="타원 24"/>
          <p:cNvSpPr/>
          <p:nvPr/>
        </p:nvSpPr>
        <p:spPr>
          <a:xfrm>
            <a:off x="827584" y="4812831"/>
            <a:ext cx="1440160" cy="576064"/>
          </a:xfrm>
          <a:prstGeom prst="ellipse">
            <a:avLst/>
          </a:prstGeom>
          <a:ln>
            <a:solidFill>
              <a:srgbClr val="4F81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88002" y="4914826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개인회원</a:t>
            </a:r>
            <a:r>
              <a:rPr lang="en-US" altLang="ko-KR" sz="1600" b="1" dirty="0" smtClean="0"/>
              <a:t>C</a:t>
            </a:r>
            <a:endParaRPr lang="ko-KR" altLang="en-US" sz="1600" b="1" dirty="0"/>
          </a:p>
        </p:txBody>
      </p:sp>
      <p:cxnSp>
        <p:nvCxnSpPr>
          <p:cNvPr id="28" name="직선 화살표 연결선 27"/>
          <p:cNvCxnSpPr>
            <a:stCxn id="22" idx="3"/>
          </p:cNvCxnSpPr>
          <p:nvPr/>
        </p:nvCxnSpPr>
        <p:spPr>
          <a:xfrm>
            <a:off x="2356154" y="3797538"/>
            <a:ext cx="1649247" cy="536377"/>
          </a:xfrm>
          <a:prstGeom prst="straightConnector1">
            <a:avLst/>
          </a:prstGeom>
          <a:ln w="34925">
            <a:solidFill>
              <a:srgbClr val="4F81B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/>
          <p:nvPr/>
        </p:nvCxnSpPr>
        <p:spPr>
          <a:xfrm flipV="1">
            <a:off x="2377631" y="4524799"/>
            <a:ext cx="1627770" cy="576065"/>
          </a:xfrm>
          <a:prstGeom prst="straightConnector1">
            <a:avLst/>
          </a:prstGeom>
          <a:ln w="34925">
            <a:solidFill>
              <a:srgbClr val="4F81B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 flipV="1">
            <a:off x="2505015" y="4411849"/>
            <a:ext cx="1500386" cy="63915"/>
          </a:xfrm>
          <a:prstGeom prst="straightConnector1">
            <a:avLst/>
          </a:prstGeom>
          <a:ln w="34925">
            <a:solidFill>
              <a:srgbClr val="4F81BD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직사각형 43"/>
          <p:cNvSpPr/>
          <p:nvPr/>
        </p:nvSpPr>
        <p:spPr>
          <a:xfrm>
            <a:off x="2826638" y="3894964"/>
            <a:ext cx="605530" cy="109295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rgbClr val="C00000"/>
                </a:solidFill>
              </a:rPr>
              <a:t>관계</a:t>
            </a:r>
            <a:endParaRPr lang="en-US" altLang="ko-KR" sz="1400" b="1" dirty="0" smtClean="0">
              <a:solidFill>
                <a:srgbClr val="C00000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rgbClr val="C00000"/>
                </a:solidFill>
              </a:rPr>
              <a:t>설정</a:t>
            </a:r>
            <a:endParaRPr lang="ko-KR" altLang="en-US" sz="1400" b="1" dirty="0">
              <a:solidFill>
                <a:srgbClr val="C00000"/>
              </a:solidFill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6460763" y="3499874"/>
            <a:ext cx="1440160" cy="576064"/>
          </a:xfrm>
          <a:prstGeom prst="ellipse">
            <a:avLst/>
          </a:prstGeom>
          <a:ln>
            <a:solidFill>
              <a:srgbClr val="4F81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6480687" y="4869160"/>
            <a:ext cx="1440160" cy="576064"/>
          </a:xfrm>
          <a:prstGeom prst="ellipse">
            <a:avLst/>
          </a:prstGeom>
          <a:ln>
            <a:solidFill>
              <a:srgbClr val="4F81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6480687" y="4184517"/>
            <a:ext cx="1440160" cy="576064"/>
          </a:xfrm>
          <a:prstGeom prst="ellipse">
            <a:avLst/>
          </a:prstGeom>
          <a:ln>
            <a:solidFill>
              <a:srgbClr val="4F81BD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602934" y="3618629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기업회원</a:t>
            </a:r>
            <a:r>
              <a:rPr lang="en-US" altLang="ko-KR" sz="1600" b="1" dirty="0" smtClean="0"/>
              <a:t>A</a:t>
            </a:r>
            <a:endParaRPr lang="ko-KR" altLang="en-US" sz="16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6624703" y="4314945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기업회원</a:t>
            </a:r>
            <a:r>
              <a:rPr lang="en-US" altLang="ko-KR" sz="1600" b="1" dirty="0" smtClean="0"/>
              <a:t>B</a:t>
            </a:r>
            <a:endParaRPr lang="ko-KR" altLang="en-US" sz="16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6556478" y="4987914"/>
            <a:ext cx="1247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/>
              <a:t>기업회원</a:t>
            </a:r>
            <a:r>
              <a:rPr lang="en-US" altLang="ko-KR" sz="1600" b="1" dirty="0" smtClean="0"/>
              <a:t>C</a:t>
            </a:r>
            <a:endParaRPr lang="ko-KR" altLang="en-US" sz="16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682642" y="5938098"/>
            <a:ext cx="7833534" cy="369332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b="1" dirty="0" smtClean="0"/>
              <a:t>따라서</a:t>
            </a:r>
            <a:r>
              <a:rPr lang="en-US" altLang="ko-KR" b="1" dirty="0" smtClean="0"/>
              <a:t>,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하나의 기업</a:t>
            </a:r>
            <a:r>
              <a:rPr lang="ko-KR" altLang="en-US" b="1" dirty="0" smtClean="0">
                <a:solidFill>
                  <a:schemeClr val="tx1"/>
                </a:solidFill>
              </a:rPr>
              <a:t>에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여러 명의 회원</a:t>
            </a:r>
            <a:r>
              <a:rPr lang="ko-KR" altLang="en-US" b="1" dirty="0" smtClean="0">
                <a:solidFill>
                  <a:schemeClr val="tx1"/>
                </a:solidFill>
              </a:rPr>
              <a:t>이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b="1" dirty="0" smtClean="0"/>
              <a:t>가입할 수 있는 구조입니다</a:t>
            </a:r>
            <a:r>
              <a:rPr lang="en-US" altLang="ko-KR" b="1" dirty="0" smtClean="0"/>
              <a:t>. </a:t>
            </a:r>
            <a:endParaRPr lang="ko-KR" altLang="en-US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245389" y="5939988"/>
            <a:ext cx="325683" cy="369332"/>
          </a:xfrm>
          <a:prstGeom prst="rect">
            <a:avLst/>
          </a:prstGeom>
          <a:solidFill>
            <a:srgbClr val="4F81BD"/>
          </a:solidFill>
          <a:ln w="60325" cmpd="sng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3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260911" y="9004976"/>
            <a:ext cx="6696744" cy="646331"/>
          </a:xfrm>
          <a:prstGeom prst="rect">
            <a:avLst/>
          </a:prstGeom>
          <a:ln w="317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고객님께서는 </a:t>
            </a:r>
            <a:r>
              <a:rPr lang="ko-KR" altLang="en-US" b="1" dirty="0" smtClean="0">
                <a:solidFill>
                  <a:srgbClr val="0070C0"/>
                </a:solidFill>
              </a:rPr>
              <a:t>먼저 개인회원으로 가입</a:t>
            </a:r>
            <a:r>
              <a:rPr lang="ko-KR" altLang="en-US" dirty="0" smtClean="0"/>
              <a:t>을 하신 후 </a:t>
            </a:r>
            <a:endParaRPr lang="en-US" altLang="ko-KR" dirty="0" smtClean="0"/>
          </a:p>
          <a:p>
            <a:r>
              <a:rPr lang="ko-KR" altLang="en-US" dirty="0" smtClean="0"/>
              <a:t>기업과의 관계 설정을 통해 </a:t>
            </a:r>
            <a:r>
              <a:rPr lang="ko-KR" altLang="en-US" b="1" dirty="0" smtClean="0">
                <a:solidFill>
                  <a:srgbClr val="0070C0"/>
                </a:solidFill>
              </a:rPr>
              <a:t>기업회원으로 전환 </a:t>
            </a:r>
            <a:r>
              <a:rPr lang="ko-KR" altLang="en-US" dirty="0" smtClean="0"/>
              <a:t>가능합니다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cxnSp>
        <p:nvCxnSpPr>
          <p:cNvPr id="58" name="직선 연결선 57"/>
          <p:cNvCxnSpPr/>
          <p:nvPr/>
        </p:nvCxnSpPr>
        <p:spPr>
          <a:xfrm>
            <a:off x="6070207" y="3787906"/>
            <a:ext cx="0" cy="1378681"/>
          </a:xfrm>
          <a:prstGeom prst="line">
            <a:avLst/>
          </a:prstGeom>
          <a:ln w="285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 flipV="1">
            <a:off x="6070207" y="3787906"/>
            <a:ext cx="388711" cy="3304"/>
          </a:xfrm>
          <a:prstGeom prst="line">
            <a:avLst/>
          </a:prstGeom>
          <a:ln w="285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94689" y="2871351"/>
            <a:ext cx="8609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u="sng" dirty="0" smtClean="0">
                <a:solidFill>
                  <a:srgbClr val="C00000"/>
                </a:solidFill>
              </a:rPr>
              <a:t>※ </a:t>
            </a:r>
            <a:r>
              <a:rPr lang="ko-KR" altLang="en-US" sz="1400" b="1" u="sng" dirty="0" smtClean="0">
                <a:solidFill>
                  <a:srgbClr val="C00000"/>
                </a:solidFill>
              </a:rPr>
              <a:t>회원가입 시</a:t>
            </a:r>
            <a:r>
              <a:rPr lang="en-US" altLang="ko-KR" sz="1400" b="1" u="sng" dirty="0" smtClean="0">
                <a:solidFill>
                  <a:srgbClr val="C00000"/>
                </a:solidFill>
              </a:rPr>
              <a:t>, ‘</a:t>
            </a:r>
            <a:r>
              <a:rPr lang="ko-KR" altLang="en-US" sz="1400" b="1" u="sng" dirty="0" smtClean="0">
                <a:solidFill>
                  <a:srgbClr val="C00000"/>
                </a:solidFill>
              </a:rPr>
              <a:t>기업회원 가입</a:t>
            </a:r>
            <a:r>
              <a:rPr lang="en-US" altLang="ko-KR" sz="1400" b="1" u="sng" dirty="0" smtClean="0">
                <a:solidFill>
                  <a:srgbClr val="C00000"/>
                </a:solidFill>
              </a:rPr>
              <a:t>’ </a:t>
            </a:r>
            <a:r>
              <a:rPr lang="ko-KR" altLang="en-US" sz="1400" b="1" u="sng" dirty="0" smtClean="0">
                <a:solidFill>
                  <a:srgbClr val="C00000"/>
                </a:solidFill>
              </a:rPr>
              <a:t>버튼을 누르시면 개인회원 가입과 기업회원 전환이 한번에 가능합니다</a:t>
            </a:r>
            <a:r>
              <a:rPr lang="en-US" altLang="ko-KR" sz="1400" b="1" u="sng" dirty="0" smtClean="0">
                <a:solidFill>
                  <a:srgbClr val="C00000"/>
                </a:solidFill>
              </a:rPr>
              <a:t>!</a:t>
            </a:r>
            <a:endParaRPr lang="ko-KR" altLang="en-US" sz="1400" b="1" u="sng" dirty="0">
              <a:solidFill>
                <a:srgbClr val="C00000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023355" y="4104954"/>
            <a:ext cx="1069428" cy="67296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기업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41740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520" y="329992"/>
            <a:ext cx="51845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KOTRA </a:t>
            </a:r>
            <a:r>
              <a:rPr lang="ko-KR" altLang="en-US" sz="22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회원분류</a:t>
            </a:r>
            <a:endParaRPr lang="ko-KR" altLang="en-US" sz="2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908720"/>
            <a:ext cx="8424936" cy="2085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개인회원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사업자등록번호를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등록하지 않은 회원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600" b="1" dirty="0" smtClean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사업자등록번호를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등록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기업과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관계설정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회원</a:t>
            </a:r>
          </a:p>
          <a:p>
            <a:pPr fontAlgn="base"/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․ </a:t>
            </a:r>
            <a:r>
              <a:rPr lang="en-US" altLang="ko-KR" sz="1600" b="1" dirty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MASTER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소속된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기업의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사업자등록번호를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최초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KOTRA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등록한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회원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․ </a:t>
            </a:r>
            <a:r>
              <a:rPr lang="ko-KR" altLang="en-US" sz="1600" b="1" dirty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준회원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사업자등록번호가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이미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KOTRA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등록된 </a:t>
            </a: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관계를 설정한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․ </a:t>
            </a:r>
            <a:r>
              <a:rPr lang="ko-KR" altLang="en-US" sz="1600" b="1" dirty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정회원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MASTER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에게 </a:t>
            </a:r>
            <a:r>
              <a:rPr lang="ko-KR" altLang="en-US" sz="16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승인받은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준회원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200" u="sng" dirty="0" smtClean="0">
                <a:solidFill>
                  <a:srgbClr val="C00000"/>
                </a:solidFill>
                <a:latin typeface="+mn-ea"/>
              </a:rPr>
              <a:t>* 별도의 기업 아이디는 생성되지 않으며</a:t>
            </a:r>
            <a:r>
              <a:rPr lang="en-US" altLang="ko-KR" sz="1200" u="sng" dirty="0" smtClean="0">
                <a:solidFill>
                  <a:srgbClr val="C00000"/>
                </a:solidFill>
                <a:latin typeface="+mn-ea"/>
              </a:rPr>
              <a:t>, </a:t>
            </a:r>
            <a:r>
              <a:rPr lang="ko-KR" altLang="en-US" sz="1200" u="sng" dirty="0" smtClean="0">
                <a:solidFill>
                  <a:srgbClr val="C00000"/>
                </a:solidFill>
                <a:latin typeface="+mn-ea"/>
              </a:rPr>
              <a:t>개인회원 아이디가 기업회원 아이디로 전환됩니다</a:t>
            </a:r>
            <a:r>
              <a:rPr lang="en-US" altLang="ko-KR" sz="1200" u="sng" dirty="0" smtClean="0">
                <a:solidFill>
                  <a:srgbClr val="C00000"/>
                </a:solidFill>
                <a:latin typeface="+mn-ea"/>
              </a:rPr>
              <a:t>.</a:t>
            </a:r>
            <a:endParaRPr lang="ko-KR" altLang="en-US" sz="1600" u="sng" dirty="0">
              <a:solidFill>
                <a:srgbClr val="C00000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429346"/>
              </p:ext>
            </p:extLst>
          </p:nvPr>
        </p:nvGraphicFramePr>
        <p:xfrm>
          <a:off x="395536" y="2992270"/>
          <a:ext cx="8280921" cy="3562440"/>
        </p:xfrm>
        <a:graphic>
          <a:graphicData uri="http://schemas.openxmlformats.org/drawingml/2006/table">
            <a:tbl>
              <a:tblPr/>
              <a:tblGrid>
                <a:gridCol w="684077"/>
                <a:gridCol w="1512168"/>
                <a:gridCol w="1521169"/>
                <a:gridCol w="1521169"/>
                <a:gridCol w="1521169"/>
                <a:gridCol w="1521169"/>
              </a:tblGrid>
              <a:tr h="51252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회원유형</a:t>
                      </a:r>
                      <a:endParaRPr lang="ko-KR" altLang="en-US" sz="1200" b="1" kern="0" spc="0" dirty="0">
                        <a:solidFill>
                          <a:srgbClr val="4070AA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기업회원</a:t>
                      </a:r>
                      <a:endParaRPr lang="ko-KR" altLang="en-US" sz="1200" b="1" kern="0" spc="0" dirty="0">
                        <a:solidFill>
                          <a:srgbClr val="4070AA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MASTER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기업회원</a:t>
                      </a:r>
                      <a:endParaRPr lang="ko-KR" altLang="en-US" sz="1200" b="1" kern="0" spc="0" dirty="0">
                        <a:solidFill>
                          <a:srgbClr val="4070AA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정회원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기업회원</a:t>
                      </a:r>
                      <a:endParaRPr lang="ko-KR" altLang="en-US" sz="1200" b="1" kern="0" spc="0" dirty="0">
                        <a:solidFill>
                          <a:srgbClr val="4070AA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준회원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4070AA"/>
                          </a:solidFill>
                          <a:effectLst/>
                          <a:latin typeface="+mj-ea"/>
                          <a:ea typeface="+mj-ea"/>
                        </a:rPr>
                        <a:t>개인회원</a:t>
                      </a:r>
                      <a:endParaRPr lang="ko-KR" altLang="en-US" sz="1200" b="1" kern="0" spc="0" dirty="0">
                        <a:solidFill>
                          <a:srgbClr val="4070AA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764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회원 정의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사업자 등록번호를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등록한 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사업자등록번호를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등록하지 않은 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58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최초</a:t>
                      </a:r>
                      <a:r>
                        <a:rPr lang="ko-KR" altLang="en-US" sz="105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등록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관계설정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MASTER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승인한 준회원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이미 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KOTRA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 등록된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기업에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관계설정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2780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이용가능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서비스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상담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1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설명회 신청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5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 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신청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X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1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</a:t>
                      </a:r>
                      <a:r>
                        <a:rPr lang="ko-KR" altLang="en-US" sz="105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마일리지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이용</a:t>
                      </a:r>
                      <a:endParaRPr lang="en-US" altLang="ko-KR" sz="105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정보 수정 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X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X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1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MASTER 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권한 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넘기기</a:t>
                      </a:r>
                      <a:endParaRPr lang="en-US" altLang="ko-KR" sz="105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정회원 승인</a:t>
                      </a: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관계 해지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O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X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X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X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9" name="그룹 8"/>
          <p:cNvGrpSpPr/>
          <p:nvPr/>
        </p:nvGrpSpPr>
        <p:grpSpPr>
          <a:xfrm>
            <a:off x="251520" y="797880"/>
            <a:ext cx="6480720" cy="110840"/>
            <a:chOff x="323528" y="1085912"/>
            <a:chExt cx="8345832" cy="38832"/>
          </a:xfrm>
        </p:grpSpPr>
        <p:cxnSp>
          <p:nvCxnSpPr>
            <p:cNvPr id="10" name="직선 연결선 9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5148064" y="6488069"/>
            <a:ext cx="496855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dirty="0" smtClean="0"/>
              <a:t>문의 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고객안내센터</a:t>
            </a:r>
            <a:r>
              <a:rPr lang="en-US" altLang="ko-KR" sz="1300" dirty="0" smtClean="0"/>
              <a:t>(1600-7119 </a:t>
            </a:r>
            <a:r>
              <a:rPr lang="ko-KR" altLang="en-US" sz="1300" dirty="0" smtClean="0"/>
              <a:t>연결 후 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번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78387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3755" t="695" r="2641" b="9655"/>
          <a:stretch/>
        </p:blipFill>
        <p:spPr>
          <a:xfrm>
            <a:off x="539552" y="1963381"/>
            <a:ext cx="8064896" cy="434593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332654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I. KOTRA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ko-KR" altLang="en-US" sz="2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955600"/>
            <a:ext cx="672513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base">
              <a:lnSpc>
                <a:spcPct val="150000"/>
              </a:lnSpc>
              <a:buAutoNum type="arabicPeriod"/>
            </a:pP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KOTRA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접속 </a:t>
            </a:r>
            <a:r>
              <a:rPr lang="en-US" altLang="ko-KR" b="1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http</a:t>
            </a:r>
            <a:r>
              <a:rPr lang="en-US" altLang="ko-KR" b="1" dirty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://</a:t>
            </a:r>
            <a:r>
              <a:rPr lang="en-US" altLang="ko-KR" b="1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www.kotra.or.kr</a:t>
            </a:r>
            <a:endParaRPr lang="en-US" altLang="ko-KR" b="1" dirty="0" smtClean="0">
              <a:solidFill>
                <a:srgbClr val="4F81B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fontAlgn="base">
              <a:lnSpc>
                <a:spcPct val="150000"/>
              </a:lnSpc>
              <a:buFontTx/>
              <a:buAutoNum type="arabicPeriod"/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KOTRA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상단 </a:t>
            </a:r>
            <a:r>
              <a:rPr lang="ko-KR" altLang="en-US" b="1" dirty="0" err="1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회원가입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</a:p>
          <a:p>
            <a:pPr fontAlgn="base">
              <a:lnSpc>
                <a:spcPct val="150000"/>
              </a:lnSpc>
            </a:pPr>
            <a:r>
              <a:rPr lang="en-US" altLang="ko-KR" b="1" dirty="0" smtClean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</a:t>
            </a:r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251520" y="797880"/>
            <a:ext cx="8345832" cy="38832"/>
            <a:chOff x="323528" y="1085912"/>
            <a:chExt cx="8345832" cy="38832"/>
          </a:xfrm>
        </p:grpSpPr>
        <p:cxnSp>
          <p:nvCxnSpPr>
            <p:cNvPr id="11" name="직선 연결선 10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직사각형 1"/>
          <p:cNvSpPr/>
          <p:nvPr/>
        </p:nvSpPr>
        <p:spPr>
          <a:xfrm>
            <a:off x="6714822" y="2183591"/>
            <a:ext cx="504056" cy="23636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68992" y="1502709"/>
            <a:ext cx="629471" cy="307777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Click!</a:t>
            </a:r>
            <a:endParaRPr lang="ko-KR" altLang="en-US" sz="1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04048" y="6488069"/>
            <a:ext cx="496855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dirty="0" smtClean="0"/>
              <a:t>문의 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고객안내센터</a:t>
            </a:r>
            <a:r>
              <a:rPr lang="en-US" altLang="ko-KR" sz="1300" dirty="0" smtClean="0"/>
              <a:t>(1600-7119 </a:t>
            </a:r>
            <a:r>
              <a:rPr lang="ko-KR" altLang="en-US" sz="1300" dirty="0" smtClean="0"/>
              <a:t>연결 후 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번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2160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2"/>
          <a:srcRect l="36666" t="20371" r="25833" b="11482"/>
          <a:stretch/>
        </p:blipFill>
        <p:spPr>
          <a:xfrm>
            <a:off x="314076" y="1731988"/>
            <a:ext cx="4604247" cy="4706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4818" y="1052736"/>
            <a:ext cx="67251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개인회원 중 가입 유형 선택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</a:t>
            </a:r>
            <a:endParaRPr lang="ko-KR" altLang="en-US" dirty="0"/>
          </a:p>
        </p:txBody>
      </p:sp>
      <p:grpSp>
        <p:nvGrpSpPr>
          <p:cNvPr id="13" name="그룹 12"/>
          <p:cNvGrpSpPr/>
          <p:nvPr/>
        </p:nvGrpSpPr>
        <p:grpSpPr>
          <a:xfrm>
            <a:off x="251520" y="797880"/>
            <a:ext cx="8345832" cy="38832"/>
            <a:chOff x="323528" y="1085912"/>
            <a:chExt cx="8345832" cy="38832"/>
          </a:xfrm>
        </p:grpSpPr>
        <p:cxnSp>
          <p:nvCxnSpPr>
            <p:cNvPr id="14" name="직선 연결선 13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251520" y="332654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I. KOTRA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회원가입 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6199" y="2729981"/>
            <a:ext cx="6127822" cy="1477328"/>
          </a:xfrm>
          <a:prstGeom prst="rect">
            <a:avLst/>
          </a:prstGeom>
          <a:ln>
            <a:solidFill>
              <a:srgbClr val="4070AA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b="1" dirty="0" err="1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</a:t>
            </a:r>
            <a:r>
              <a:rPr lang="ko-KR" altLang="en-US" sz="1500" dirty="0" err="1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이란</a:t>
            </a:r>
            <a:r>
              <a:rPr lang="en-US" altLang="ko-KR" sz="1500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기업에 속한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사업자등록번호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보유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고객은 </a:t>
            </a:r>
            <a:endParaRPr lang="en-US" altLang="ko-KR" sz="15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가입 가능하며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든 사업 이용이 가능합니다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개인회원 가입 후 기업회원전환하기로 안내됩니다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5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기업회원으로 바로 가입하는 것이 아님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5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16199" y="4653136"/>
            <a:ext cx="6127822" cy="784830"/>
          </a:xfrm>
          <a:prstGeom prst="rect">
            <a:avLst/>
          </a:prstGeom>
          <a:ln>
            <a:solidFill>
              <a:srgbClr val="4070AA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b="1" dirty="0" err="1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개인회원</a:t>
            </a:r>
            <a:r>
              <a:rPr lang="ko-KR" altLang="en-US" sz="1500" dirty="0" err="1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이란</a:t>
            </a:r>
            <a:r>
              <a:rPr lang="en-US" altLang="ko-KR" sz="1500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기업에 속하지 않은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사업자등록번호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미보유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고객은       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개인회원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가입 가능하며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온라인 상담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설명회 신청만 가능합니다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16200" y="5653722"/>
            <a:ext cx="6127824" cy="784830"/>
          </a:xfrm>
          <a:prstGeom prst="rect">
            <a:avLst/>
          </a:prstGeom>
          <a:ln>
            <a:solidFill>
              <a:srgbClr val="4070AA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b="1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 전환신청</a:t>
            </a:r>
            <a:r>
              <a:rPr lang="ko-KR" altLang="en-US" sz="1500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이란</a:t>
            </a:r>
            <a:r>
              <a:rPr lang="en-US" altLang="ko-KR" sz="1500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기존에 개인 회원으로 가입되어 있는 고객은</a:t>
            </a:r>
            <a:endParaRPr lang="en-US" altLang="ko-KR" sz="15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 등록번호 등록 시 기업회원으로 전환이 가능합니다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04048" y="6488069"/>
            <a:ext cx="496855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dirty="0" smtClean="0"/>
              <a:t>문의 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고객안내센터</a:t>
            </a:r>
            <a:r>
              <a:rPr lang="en-US" altLang="ko-KR" sz="1300" dirty="0" smtClean="0"/>
              <a:t>(1600-7119 </a:t>
            </a:r>
            <a:r>
              <a:rPr lang="ko-KR" altLang="en-US" sz="1300" dirty="0" smtClean="0"/>
              <a:t>연결 후 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번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32242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9529" y="4459733"/>
            <a:ext cx="3963511" cy="199360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1294163"/>
            <a:ext cx="3969272" cy="33396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905167"/>
            <a:ext cx="672513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약관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확인 및 체크 후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smtClean="0">
                <a:solidFill>
                  <a:srgbClr val="4F81B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</a:p>
          <a:p>
            <a:pPr fontAlgn="base"/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altLang="en-US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</a:t>
            </a:r>
            <a:endParaRPr lang="ko-KR" altLang="en-US" b="1" dirty="0"/>
          </a:p>
        </p:txBody>
      </p:sp>
      <p:grpSp>
        <p:nvGrpSpPr>
          <p:cNvPr id="14" name="그룹 13"/>
          <p:cNvGrpSpPr/>
          <p:nvPr/>
        </p:nvGrpSpPr>
        <p:grpSpPr>
          <a:xfrm>
            <a:off x="251520" y="797880"/>
            <a:ext cx="8345832" cy="38832"/>
            <a:chOff x="323528" y="1085912"/>
            <a:chExt cx="8345832" cy="38832"/>
          </a:xfrm>
        </p:grpSpPr>
        <p:cxnSp>
          <p:nvCxnSpPr>
            <p:cNvPr id="15" name="직선 연결선 14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251520" y="332654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I. KOTRA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ko-KR" altLang="en-US" sz="2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528116" y="2832975"/>
            <a:ext cx="252028" cy="2126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2573194" y="4401588"/>
            <a:ext cx="252028" cy="2126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2595277" y="5741509"/>
            <a:ext cx="252028" cy="2126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4263755" y="6238488"/>
            <a:ext cx="504056" cy="2959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2" name="타원 1"/>
          <p:cNvSpPr/>
          <p:nvPr/>
        </p:nvSpPr>
        <p:spPr>
          <a:xfrm>
            <a:off x="2084580" y="2803927"/>
            <a:ext cx="288032" cy="288032"/>
          </a:xfrm>
          <a:prstGeom prst="ellipse">
            <a:avLst/>
          </a:prstGeom>
          <a:solidFill>
            <a:srgbClr val="4F81BD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04048" y="6488069"/>
            <a:ext cx="496855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dirty="0" smtClean="0"/>
              <a:t>문의 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고객안내센터</a:t>
            </a:r>
            <a:r>
              <a:rPr lang="en-US" altLang="ko-KR" sz="1300" dirty="0" smtClean="0"/>
              <a:t>(1600-7119 </a:t>
            </a:r>
            <a:r>
              <a:rPr lang="ko-KR" altLang="en-US" sz="1300" dirty="0" smtClean="0"/>
              <a:t>연결 후 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번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  <p:sp>
        <p:nvSpPr>
          <p:cNvPr id="25" name="TextBox 24"/>
          <p:cNvSpPr txBox="1"/>
          <p:nvPr/>
        </p:nvSpPr>
        <p:spPr>
          <a:xfrm>
            <a:off x="969201" y="274347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4F81BD"/>
                </a:solidFill>
              </a:rPr>
              <a:t>필수사항</a:t>
            </a:r>
            <a:endParaRPr lang="ko-KR" altLang="en-US" b="1" dirty="0">
              <a:solidFill>
                <a:srgbClr val="4F81BD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119839" y="4335516"/>
            <a:ext cx="288032" cy="288032"/>
          </a:xfrm>
          <a:prstGeom prst="ellipse">
            <a:avLst/>
          </a:prstGeom>
          <a:solidFill>
            <a:srgbClr val="4F81BD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94300" y="4275067"/>
            <a:ext cx="1191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4F81BD"/>
                </a:solidFill>
              </a:rPr>
              <a:t>필수사항</a:t>
            </a:r>
            <a:endParaRPr lang="ko-KR" altLang="en-US" b="1" dirty="0">
              <a:solidFill>
                <a:srgbClr val="4F81BD"/>
              </a:solidFill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2119839" y="5682439"/>
            <a:ext cx="288032" cy="288032"/>
          </a:xfrm>
          <a:prstGeom prst="ellipse">
            <a:avLst/>
          </a:prstGeom>
          <a:solidFill>
            <a:srgbClr val="4F81BD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3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94300" y="5621990"/>
            <a:ext cx="1191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4F81BD"/>
                </a:solidFill>
              </a:rPr>
              <a:t>선택사항</a:t>
            </a:r>
            <a:endParaRPr lang="ko-KR" altLang="en-US" b="1" dirty="0">
              <a:solidFill>
                <a:srgbClr val="4F81BD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883502" y="6246448"/>
            <a:ext cx="288032" cy="288032"/>
          </a:xfrm>
          <a:prstGeom prst="ellipse">
            <a:avLst/>
          </a:prstGeom>
          <a:solidFill>
            <a:srgbClr val="4F81BD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</a:rPr>
              <a:t>4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r="6512" b="11004"/>
          <a:stretch/>
        </p:blipFill>
        <p:spPr>
          <a:xfrm>
            <a:off x="827584" y="1358722"/>
            <a:ext cx="7488832" cy="509461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1520" y="980728"/>
            <a:ext cx="672513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실명인증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휴대폰 또는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공공아이핀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택</a:t>
            </a:r>
            <a:r>
              <a:rPr lang="ko-KR" altLang="en-US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ko-KR" altLang="en-US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</a:t>
            </a:r>
            <a:endParaRPr lang="ko-KR" altLang="en-US" sz="1400" b="1" dirty="0"/>
          </a:p>
        </p:txBody>
      </p:sp>
      <p:grpSp>
        <p:nvGrpSpPr>
          <p:cNvPr id="9" name="그룹 8"/>
          <p:cNvGrpSpPr/>
          <p:nvPr/>
        </p:nvGrpSpPr>
        <p:grpSpPr>
          <a:xfrm>
            <a:off x="251520" y="797880"/>
            <a:ext cx="8345832" cy="38832"/>
            <a:chOff x="323528" y="1085912"/>
            <a:chExt cx="8345832" cy="38832"/>
          </a:xfrm>
        </p:grpSpPr>
        <p:cxnSp>
          <p:nvCxnSpPr>
            <p:cNvPr id="14" name="직선 연결선 13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251520" y="332654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I. KOTRA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ko-KR" altLang="en-US" sz="2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09517" y="4129094"/>
            <a:ext cx="2531975" cy="3800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3498436" y="4150580"/>
            <a:ext cx="682877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600" b="1" dirty="0" smtClean="0">
                <a:solidFill>
                  <a:schemeClr val="accent5">
                    <a:lumMod val="50000"/>
                  </a:schemeClr>
                </a:solidFill>
                <a:latin typeface="+mn-ea"/>
              </a:rPr>
              <a:t>Click!</a:t>
            </a:r>
            <a:endParaRPr lang="ko-KR" altLang="en-US" sz="1600" b="1" dirty="0">
              <a:solidFill>
                <a:schemeClr val="accent5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04048" y="6488069"/>
            <a:ext cx="496855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dirty="0" smtClean="0"/>
              <a:t>문의 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고객안내센터</a:t>
            </a:r>
            <a:r>
              <a:rPr lang="en-US" altLang="ko-KR" sz="1300" dirty="0" smtClean="0"/>
              <a:t>(1600-7119 </a:t>
            </a:r>
            <a:r>
              <a:rPr lang="ko-KR" altLang="en-US" sz="1300" dirty="0" smtClean="0"/>
              <a:t>연결 후 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번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</p:spTree>
    <p:extLst>
      <p:ext uri="{BB962C8B-B14F-4D97-AF65-F5344CB8AC3E}">
        <p14:creationId xmlns:p14="http://schemas.microsoft.com/office/powerpoint/2010/main" val="109228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572000" y="986734"/>
            <a:ext cx="40823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실명인증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공용아이핀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fontAlgn="base"/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기존에 발급받은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아이핀이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없는 경우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신규발급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관련문의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공공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아이핀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콜센터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02-818-3050)</a:t>
            </a:r>
            <a:endParaRPr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50825" y="986734"/>
            <a:ext cx="4411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실명인증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휴대폰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사용중인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이동통신사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선택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필요한 정보 입력 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및 약관에 동의 후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인증번호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요청 및 확인 </a:t>
            </a:r>
            <a:endParaRPr lang="ko-KR" altLang="en-US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</a:t>
            </a:r>
            <a:endParaRPr lang="ko-KR" altLang="en-US" sz="1400" dirty="0"/>
          </a:p>
        </p:txBody>
      </p:sp>
      <p:grpSp>
        <p:nvGrpSpPr>
          <p:cNvPr id="15" name="그룹 14"/>
          <p:cNvGrpSpPr/>
          <p:nvPr/>
        </p:nvGrpSpPr>
        <p:grpSpPr>
          <a:xfrm>
            <a:off x="251520" y="797880"/>
            <a:ext cx="8345832" cy="38832"/>
            <a:chOff x="323528" y="1085912"/>
            <a:chExt cx="8345832" cy="38832"/>
          </a:xfrm>
        </p:grpSpPr>
        <p:cxnSp>
          <p:nvCxnSpPr>
            <p:cNvPr id="22" name="직선 연결선 21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251520" y="332654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I. KOTRA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ko-KR" altLang="en-US" sz="2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04048" y="6488069"/>
            <a:ext cx="496855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300" dirty="0" smtClean="0"/>
              <a:t>문의 </a:t>
            </a:r>
            <a:r>
              <a:rPr lang="en-US" altLang="ko-KR" sz="1300" dirty="0" smtClean="0"/>
              <a:t>: </a:t>
            </a:r>
            <a:r>
              <a:rPr lang="ko-KR" altLang="en-US" sz="1300" dirty="0" err="1" smtClean="0"/>
              <a:t>고객안내센터</a:t>
            </a:r>
            <a:r>
              <a:rPr lang="en-US" altLang="ko-KR" sz="1300" dirty="0" smtClean="0"/>
              <a:t>(1600-7119 </a:t>
            </a:r>
            <a:r>
              <a:rPr lang="ko-KR" altLang="en-US" sz="1300" dirty="0" smtClean="0"/>
              <a:t>연결 후 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번</a:t>
            </a:r>
            <a:r>
              <a:rPr lang="en-US" altLang="ko-KR" sz="1300" dirty="0" smtClean="0"/>
              <a:t>)</a:t>
            </a:r>
            <a:endParaRPr lang="ko-KR" altLang="en-US" sz="13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294" y="1909731"/>
            <a:ext cx="2614522" cy="356737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219" y="2925394"/>
            <a:ext cx="2539066" cy="348554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/>
          <a:srcRect l="8742" t="20404" r="8552" b="45324"/>
          <a:stretch/>
        </p:blipFill>
        <p:spPr>
          <a:xfrm>
            <a:off x="1679635" y="5249422"/>
            <a:ext cx="2160240" cy="12241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/>
          <a:srcRect r="3063"/>
          <a:stretch/>
        </p:blipFill>
        <p:spPr>
          <a:xfrm>
            <a:off x="4572000" y="2152418"/>
            <a:ext cx="4410839" cy="409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7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49197" y="892135"/>
            <a:ext cx="32403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회원정보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입력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기본정보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개인회원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공통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fontAlgn="base"/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altLang="en-US" sz="1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844809"/>
            <a:ext cx="3193635" cy="233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그룹 11"/>
          <p:cNvGrpSpPr/>
          <p:nvPr/>
        </p:nvGrpSpPr>
        <p:grpSpPr>
          <a:xfrm>
            <a:off x="251520" y="797880"/>
            <a:ext cx="8345832" cy="38832"/>
            <a:chOff x="323528" y="1085912"/>
            <a:chExt cx="8345832" cy="38832"/>
          </a:xfrm>
        </p:grpSpPr>
        <p:cxnSp>
          <p:nvCxnSpPr>
            <p:cNvPr id="13" name="직선 연결선 12"/>
            <p:cNvCxnSpPr/>
            <p:nvPr/>
          </p:nvCxnSpPr>
          <p:spPr>
            <a:xfrm flipV="1">
              <a:off x="395536" y="1085912"/>
              <a:ext cx="3672408" cy="1150"/>
            </a:xfrm>
            <a:prstGeom prst="line">
              <a:avLst/>
            </a:prstGeom>
            <a:ln w="635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 flipV="1">
              <a:off x="323528" y="1085912"/>
              <a:ext cx="507350" cy="1150"/>
            </a:xfrm>
            <a:prstGeom prst="line">
              <a:avLst/>
            </a:prstGeom>
            <a:ln w="63500">
              <a:solidFill>
                <a:srgbClr val="CC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>
              <a:off x="830877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>
              <a:off x="3755822" y="1085912"/>
              <a:ext cx="312122" cy="0"/>
            </a:xfrm>
            <a:prstGeom prst="line">
              <a:avLst/>
            </a:prstGeom>
            <a:ln w="635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>
              <a:off x="323528" y="1124744"/>
              <a:ext cx="8345832" cy="0"/>
            </a:xfrm>
            <a:prstGeom prst="line">
              <a:avLst/>
            </a:prstGeom>
            <a:ln>
              <a:solidFill>
                <a:schemeClr val="accent1">
                  <a:lumMod val="20000"/>
                  <a:lumOff val="80000"/>
                  <a:alpha val="5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251520" y="332654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I. KOTRA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ko-KR" altLang="en-US" sz="2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회원가입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68056" y="908720"/>
            <a:ext cx="32403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/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기업정보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기업회원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fontAlgn="base"/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altLang="en-US" sz="1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585075" y="4691040"/>
            <a:ext cx="4033075" cy="1938992"/>
          </a:xfrm>
          <a:prstGeom prst="rect">
            <a:avLst/>
          </a:prstGeom>
          <a:ln w="34925"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사업자등록번호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입력 후 </a:t>
            </a:r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검색시</a:t>
            </a:r>
            <a:endParaRPr lang="en-US" altLang="ko-KR" sz="15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5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이미 </a:t>
            </a:r>
            <a:r>
              <a:rPr lang="en-US" altLang="ko-KR" sz="15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KOTRA</a:t>
            </a:r>
            <a:r>
              <a:rPr lang="ko-KR" altLang="en-US" sz="15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등록된 </a:t>
            </a:r>
            <a:r>
              <a:rPr lang="ko-KR" altLang="en-US" sz="1500" b="1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이거나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5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KISLINE</a:t>
            </a:r>
            <a:r>
              <a:rPr lang="ko-KR" altLang="en-US" sz="15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</a:t>
            </a:r>
            <a:r>
              <a:rPr lang="ko-KR" altLang="en-US" sz="1500" b="1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등록된 </a:t>
            </a:r>
            <a:r>
              <a:rPr lang="ko-KR" altLang="en-US" sz="1500" b="1" u="sng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</a:t>
            </a:r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경우</a:t>
            </a:r>
            <a:r>
              <a:rPr lang="en-US" altLang="ko-KR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자동으로 해당 </a:t>
            </a:r>
            <a:r>
              <a:rPr lang="ko-KR" altLang="en-US" sz="15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기업정보가</a:t>
            </a:r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나타나지만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500" b="1" u="sng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그렇지 않을 경우</a:t>
            </a:r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에는 </a:t>
            </a:r>
            <a:r>
              <a:rPr lang="ko-KR" altLang="en-US" sz="15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기업정보를</a:t>
            </a:r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입력 후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5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사업자등록증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파일을 첨부하거나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팩스</a:t>
            </a:r>
            <a:r>
              <a:rPr lang="en-US" altLang="ko-KR" sz="15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(02-3460-7932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endParaRPr lang="en-US" altLang="ko-KR" sz="15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메일</a:t>
            </a:r>
            <a:r>
              <a:rPr lang="en-US" altLang="ko-KR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(service@kotra.or.kr)</a:t>
            </a:r>
            <a:r>
              <a:rPr lang="ko-KR" altLang="en-US" sz="15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송부</a:t>
            </a:r>
            <a:endParaRPr lang="ko-KR" altLang="en-US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239039" y="1605773"/>
            <a:ext cx="4059535" cy="5085479"/>
            <a:chOff x="224636" y="1674659"/>
            <a:chExt cx="3897584" cy="4547053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3"/>
            <a:srcRect t="11144"/>
            <a:stretch/>
          </p:blipFill>
          <p:spPr>
            <a:xfrm>
              <a:off x="249197" y="1674659"/>
              <a:ext cx="3873023" cy="2123880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49196" y="3627117"/>
              <a:ext cx="3873023" cy="2594595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24636" y="4502339"/>
              <a:ext cx="3893668" cy="1628261"/>
            </a:xfrm>
            <a:prstGeom prst="rect">
              <a:avLst/>
            </a:prstGeom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6"/>
          <a:srcRect l="1463" t="925" b="917"/>
          <a:stretch/>
        </p:blipFill>
        <p:spPr>
          <a:xfrm>
            <a:off x="4470362" y="1551354"/>
            <a:ext cx="4350110" cy="303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6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TRA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세미">
  <a:themeElements>
    <a:clrScheme name="세미.p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세미.pot">
      <a:majorFont>
        <a:latin typeface="HY견고딕"/>
        <a:ea typeface="HY견고딕"/>
        <a:cs typeface=""/>
      </a:majorFont>
      <a:minorFont>
        <a:latin typeface="HY견고딕"/>
        <a:ea typeface="HY견고딕"/>
        <a:cs typeface=""/>
      </a:minorFont>
    </a:fontScheme>
    <a:fmtScheme name="고려청자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100000"/>
                <a:shade val="6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3780000" scaled="1"/>
        </a:gradFill>
      </a:fillStyleLst>
      <a:lnStyleLst>
        <a:ln w="31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2700000" algn="tl">
              <a:srgbClr val="000000">
                <a:alpha val="43137"/>
              </a:srgbClr>
            </a:outerShdw>
          </a:effectLst>
        </a:effectStyle>
        <a:effectStyle>
          <a:effectLst>
            <a:outerShdw blurRad="38100" dist="38100" dir="3000000" algn="tl">
              <a:srgbClr val="000000">
                <a:alpha val="45490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0" rev="5100000"/>
            </a:lightRig>
          </a:scene3d>
          <a:sp3d contourW="12700" prstMaterial="plastic">
            <a:bevelT w="50800" h="63500"/>
            <a:contourClr>
              <a:srgbClr val="000000">
                <a:alpha val="35294"/>
              </a:srgbClr>
            </a:contourClr>
          </a:sp3d>
        </a:effectStyle>
        <a:effectStyle>
          <a:effectLst>
            <a:outerShdw blurRad="63500" dist="63500" dir="3000000" algn="tl">
              <a:srgbClr val="000000">
                <a:alpha val="50196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8600000"/>
            </a:lightRig>
          </a:scene3d>
          <a:sp3d prstMaterial="plastic">
            <a:bevelT w="101600" h="63500"/>
            <a:contourClr>
              <a:srgbClr val="000000">
                <a:alpha val="40784"/>
              </a:srgb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rotWithShape="0">
          <a:gsLst>
            <a:gs pos="0">
              <a:srgbClr val="008000">
                <a:gamma/>
                <a:shade val="76078"/>
                <a:invGamma/>
              </a:srgbClr>
            </a:gs>
            <a:gs pos="50000">
              <a:srgbClr val="008000"/>
            </a:gs>
            <a:gs pos="100000">
              <a:srgbClr val="008000">
                <a:gamma/>
                <a:shade val="76078"/>
                <a:invGamma/>
              </a:srgbClr>
            </a:gs>
          </a:gsLst>
          <a:lin ang="5400000" scaled="1"/>
        </a:grad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75000"/>
          </a:lnSpc>
          <a:spcBef>
            <a:spcPct val="25000"/>
          </a:spcBef>
          <a:spcAft>
            <a:spcPct val="0"/>
          </a:spcAft>
          <a:buClrTx/>
          <a:buSzTx/>
          <a:buNone/>
          <a:tabLst/>
          <a:defRPr kumimoji="1" sz="2200" b="1" i="0" u="none" strike="noStrike" cap="none" normalizeH="0" baseline="0" dirty="0" smtClean="0">
            <a:ln>
              <a:noFill/>
            </a:ln>
            <a:solidFill>
              <a:schemeClr val="bg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08000">
                <a:gamma/>
                <a:shade val="76078"/>
                <a:invGamma/>
              </a:srgbClr>
            </a:gs>
            <a:gs pos="50000">
              <a:srgbClr val="008000"/>
            </a:gs>
            <a:gs pos="100000">
              <a:srgbClr val="008000">
                <a:gamma/>
                <a:shade val="76078"/>
                <a:invGamma/>
              </a:srgbClr>
            </a:gs>
          </a:gsLst>
          <a:lin ang="5400000" scaled="1"/>
        </a:gradFill>
        <a:ln w="25400" cap="flat" cmpd="sng" algn="ctr">
          <a:solidFill>
            <a:srgbClr val="CCFFCC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75000"/>
          </a:lnSpc>
          <a:spcBef>
            <a:spcPct val="25000"/>
          </a:spcBef>
          <a:spcAft>
            <a:spcPct val="0"/>
          </a:spcAft>
          <a:buClrTx/>
          <a:buSzTx/>
          <a:buFont typeface="Wingdings" pitchFamily="2" charset="2"/>
          <a:buChar char="Ø"/>
          <a:tabLst/>
          <a:defRPr kumimoji="1" lang="ko-KR" altLang="en-US" sz="2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세미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세미.po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세미.po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세미.po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세미.po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세미.po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세미.po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세미.po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세미.po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세미.po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세미.po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세미.po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KOTRA 테마</Template>
  <TotalTime>2661</TotalTime>
  <Words>585</Words>
  <Application>Microsoft Office PowerPoint</Application>
  <PresentationFormat>화면 슬라이드 쇼(4:3)</PresentationFormat>
  <Paragraphs>140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HY견고딕</vt:lpstr>
      <vt:lpstr>HY헤드라인M</vt:lpstr>
      <vt:lpstr>굴림</vt:lpstr>
      <vt:lpstr>돋움</vt:lpstr>
      <vt:lpstr>맑은 고딕</vt:lpstr>
      <vt:lpstr>Arial</vt:lpstr>
      <vt:lpstr>KOTRA 테마</vt:lpstr>
      <vt:lpstr>세미</vt:lpstr>
      <vt:lpstr>KOTRA 회원가입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kotra</dc:creator>
  <cp:lastModifiedBy>Windows 사용자</cp:lastModifiedBy>
  <cp:revision>196</cp:revision>
  <cp:lastPrinted>2015-03-10T12:23:21Z</cp:lastPrinted>
  <dcterms:created xsi:type="dcterms:W3CDTF">2014-04-11T01:29:56Z</dcterms:created>
  <dcterms:modified xsi:type="dcterms:W3CDTF">2018-03-07T00:44:49Z</dcterms:modified>
</cp:coreProperties>
</file>