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79" r:id="rId2"/>
    <p:sldId id="268" r:id="rId3"/>
    <p:sldId id="257" r:id="rId4"/>
    <p:sldId id="258" r:id="rId5"/>
    <p:sldId id="260" r:id="rId6"/>
    <p:sldId id="261" r:id="rId7"/>
    <p:sldId id="269" r:id="rId8"/>
    <p:sldId id="293" r:id="rId9"/>
    <p:sldId id="263" r:id="rId10"/>
    <p:sldId id="266" r:id="rId11"/>
    <p:sldId id="270" r:id="rId12"/>
    <p:sldId id="278" r:id="rId13"/>
    <p:sldId id="290" r:id="rId14"/>
    <p:sldId id="292" r:id="rId15"/>
    <p:sldId id="277" r:id="rId1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0D"/>
    <a:srgbClr val="0000FF"/>
    <a:srgbClr val="009242"/>
    <a:srgbClr val="ABD037"/>
    <a:srgbClr val="25A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1" autoAdjust="0"/>
    <p:restoredTop sz="94631" autoAdjust="0"/>
  </p:normalViewPr>
  <p:slideViewPr>
    <p:cSldViewPr showGuides="1">
      <p:cViewPr varScale="1">
        <p:scale>
          <a:sx n="84" d="100"/>
          <a:sy n="84" d="100"/>
        </p:scale>
        <p:origin x="156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50" d="100"/>
          <a:sy n="150" d="100"/>
        </p:scale>
        <p:origin x="-72" y="516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34" cy="496253"/>
          </a:xfrm>
          <a:prstGeom prst="rect">
            <a:avLst/>
          </a:prstGeom>
        </p:spPr>
        <p:txBody>
          <a:bodyPr vert="horz" lIns="91316" tIns="45658" rIns="91316" bIns="4565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5" y="0"/>
            <a:ext cx="2946134" cy="496253"/>
          </a:xfrm>
          <a:prstGeom prst="rect">
            <a:avLst/>
          </a:prstGeom>
        </p:spPr>
        <p:txBody>
          <a:bodyPr vert="horz" lIns="91316" tIns="45658" rIns="91316" bIns="45658" rtlCol="0"/>
          <a:lstStyle>
            <a:lvl1pPr algn="r">
              <a:defRPr sz="1200"/>
            </a:lvl1pPr>
          </a:lstStyle>
          <a:p>
            <a:fld id="{D272FACA-CE93-429E-AABF-6D2EA0F86858}" type="datetimeFigureOut">
              <a:rPr lang="ko-KR" altLang="en-US" smtClean="0"/>
              <a:pPr/>
              <a:t>2020-09-01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800"/>
            <a:ext cx="2946134" cy="496252"/>
          </a:xfrm>
          <a:prstGeom prst="rect">
            <a:avLst/>
          </a:prstGeom>
        </p:spPr>
        <p:txBody>
          <a:bodyPr vert="horz" lIns="91316" tIns="45658" rIns="91316" bIns="4565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5" y="9428800"/>
            <a:ext cx="2946134" cy="496252"/>
          </a:xfrm>
          <a:prstGeom prst="rect">
            <a:avLst/>
          </a:prstGeom>
        </p:spPr>
        <p:txBody>
          <a:bodyPr vert="horz" lIns="91316" tIns="45658" rIns="91316" bIns="45658" rtlCol="0" anchor="b"/>
          <a:lstStyle>
            <a:lvl1pPr algn="r">
              <a:defRPr sz="1200"/>
            </a:lvl1pPr>
          </a:lstStyle>
          <a:p>
            <a:fld id="{4B1C4D2D-1853-4900-9756-7ED12460D5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9841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34" cy="496253"/>
          </a:xfrm>
          <a:prstGeom prst="rect">
            <a:avLst/>
          </a:prstGeom>
        </p:spPr>
        <p:txBody>
          <a:bodyPr vert="horz" lIns="91316" tIns="45658" rIns="91316" bIns="4565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5" y="0"/>
            <a:ext cx="2946134" cy="496253"/>
          </a:xfrm>
          <a:prstGeom prst="rect">
            <a:avLst/>
          </a:prstGeom>
        </p:spPr>
        <p:txBody>
          <a:bodyPr vert="horz" lIns="91316" tIns="45658" rIns="91316" bIns="45658" rtlCol="0"/>
          <a:lstStyle>
            <a:lvl1pPr algn="r">
              <a:defRPr sz="1200"/>
            </a:lvl1pPr>
          </a:lstStyle>
          <a:p>
            <a:fld id="{B9FEAD20-765B-4D4B-A39A-FC26D60A2918}" type="datetimeFigureOut">
              <a:rPr lang="ko-KR" altLang="en-US" smtClean="0"/>
              <a:pPr/>
              <a:t>2020-09-01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744538"/>
            <a:ext cx="4568825" cy="3427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6" tIns="45658" rIns="91316" bIns="4565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5" y="4715193"/>
            <a:ext cx="5437188" cy="4466274"/>
          </a:xfrm>
          <a:prstGeom prst="rect">
            <a:avLst/>
          </a:prstGeom>
        </p:spPr>
        <p:txBody>
          <a:bodyPr vert="horz" lIns="91316" tIns="45658" rIns="91316" bIns="4565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800"/>
            <a:ext cx="2946134" cy="496252"/>
          </a:xfrm>
          <a:prstGeom prst="rect">
            <a:avLst/>
          </a:prstGeom>
        </p:spPr>
        <p:txBody>
          <a:bodyPr vert="horz" lIns="91316" tIns="45658" rIns="91316" bIns="4565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5" y="9428800"/>
            <a:ext cx="2946134" cy="496252"/>
          </a:xfrm>
          <a:prstGeom prst="rect">
            <a:avLst/>
          </a:prstGeom>
        </p:spPr>
        <p:txBody>
          <a:bodyPr vert="horz" lIns="91316" tIns="45658" rIns="91316" bIns="45658" rtlCol="0" anchor="b"/>
          <a:lstStyle>
            <a:lvl1pPr algn="r">
              <a:defRPr sz="1200"/>
            </a:lvl1pPr>
          </a:lstStyle>
          <a:p>
            <a:fld id="{7D52A857-193A-4897-8711-A7168109D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0095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14425" y="744538"/>
            <a:ext cx="4568825" cy="34274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52A857-193A-4897-8711-A7168109D5C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831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14425" y="744538"/>
            <a:ext cx="4568825" cy="34274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52A857-193A-4897-8711-A7168109D5C8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5476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Yoon 윤고딕 550_TT" pitchFamily="18" charset="-127"/>
                <a:ea typeface="Yoon 윤고딕 550_TT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1"/>
                </a:solidFill>
                <a:latin typeface="Yoon 윤고딕 530_TT" pitchFamily="18" charset="-127"/>
                <a:ea typeface="Yoon 윤고딕 530_TT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5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341" r="1591" b="21474"/>
          <a:stretch/>
        </p:blipFill>
        <p:spPr bwMode="auto">
          <a:xfrm>
            <a:off x="8172401" y="6165305"/>
            <a:ext cx="72008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136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>
                <a:solidFill>
                  <a:schemeClr val="tx2">
                    <a:lumMod val="7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defRPr>
            </a:lvl1pPr>
            <a:lvl2pPr marL="630238" indent="-365125">
              <a:defRPr sz="1800">
                <a:solidFill>
                  <a:schemeClr val="tx2">
                    <a:lumMod val="7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4227168" y="6315075"/>
            <a:ext cx="67629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400" kern="1200"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41" r="1591" b="21474"/>
          <a:stretch/>
        </p:blipFill>
        <p:spPr bwMode="auto">
          <a:xfrm>
            <a:off x="8172399" y="6165305"/>
            <a:ext cx="720081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12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 userDrawn="1"/>
        </p:nvGrpSpPr>
        <p:grpSpPr>
          <a:xfrm>
            <a:off x="107504" y="6165304"/>
            <a:ext cx="8928992" cy="576064"/>
            <a:chOff x="107504" y="5373216"/>
            <a:chExt cx="8928992" cy="576064"/>
          </a:xfrm>
        </p:grpSpPr>
        <p:sp>
          <p:nvSpPr>
            <p:cNvPr id="7" name="직사각형 6"/>
            <p:cNvSpPr/>
            <p:nvPr userDrawn="1"/>
          </p:nvSpPr>
          <p:spPr>
            <a:xfrm>
              <a:off x="107504" y="5373216"/>
              <a:ext cx="8928992" cy="576064"/>
            </a:xfrm>
            <a:prstGeom prst="rect">
              <a:avLst/>
            </a:prstGeom>
            <a:solidFill>
              <a:srgbClr val="25AA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 userDrawn="1"/>
          </p:nvSpPr>
          <p:spPr>
            <a:xfrm>
              <a:off x="178950" y="5373216"/>
              <a:ext cx="8785538" cy="504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67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2">
              <a:lumMod val="60000"/>
              <a:lumOff val="40000"/>
            </a:schemeClr>
          </a:solidFill>
          <a:latin typeface="Yoon 윤고딕 550_TT" pitchFamily="18" charset="-127"/>
          <a:ea typeface="Yoon 윤고딕 550_TT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kodas.micehub-gov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076505"/>
            <a:ext cx="9144000" cy="2000567"/>
          </a:xfrm>
          <a:solidFill>
            <a:srgbClr val="A3C167"/>
          </a:solidFill>
        </p:spPr>
        <p:txBody>
          <a:bodyPr anchor="ctr"/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Korea Defense &amp; Security Week 2020</a:t>
            </a:r>
            <a:r>
              <a:rPr lang="en-US" altLang="ko-KR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국내기업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안내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매뉴얼</a:t>
            </a:r>
            <a:endParaRPr lang="ko-KR" altLang="en-US" sz="2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390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참가신</a:t>
            </a:r>
            <a:r>
              <a:rPr lang="ko-KR" altLang="en-US" dirty="0"/>
              <a:t>청</a:t>
            </a:r>
          </a:p>
        </p:txBody>
      </p:sp>
    </p:spTree>
    <p:extLst>
      <p:ext uri="{BB962C8B-B14F-4D97-AF65-F5344CB8AC3E}">
        <p14:creationId xmlns:p14="http://schemas.microsoft.com/office/powerpoint/2010/main" val="387289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-5323" y="170449"/>
            <a:ext cx="8229600" cy="85010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(1</a:t>
            </a:r>
            <a:r>
              <a:rPr lang="en-US" altLang="ko-KR" sz="1800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en-US" altLang="ko-KR" sz="1800" dirty="0">
                <a:solidFill>
                  <a:schemeClr val="tx1"/>
                </a:solidFill>
                <a:latin typeface="+mj-ea"/>
                <a:ea typeface="+mj-ea"/>
                <a:hlinkClick r:id="rId2"/>
              </a:rPr>
              <a:t>https://</a:t>
            </a:r>
            <a:r>
              <a:rPr lang="en-US" altLang="ko-KR" sz="1800" dirty="0" smtClean="0">
                <a:solidFill>
                  <a:schemeClr val="tx1"/>
                </a:solidFill>
                <a:latin typeface="+mj-ea"/>
                <a:ea typeface="+mj-ea"/>
                <a:hlinkClick r:id="rId2"/>
              </a:rPr>
              <a:t>kodas.micehub-gov.com</a:t>
            </a:r>
            <a:r>
              <a:rPr lang="en-US" altLang="ko-KR" sz="1800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접속 후 참가신청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t="4925" r="7875" b="3632"/>
          <a:stretch/>
        </p:blipFill>
        <p:spPr>
          <a:xfrm>
            <a:off x="931821" y="1238691"/>
            <a:ext cx="7396693" cy="460851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824234" y="4860239"/>
            <a:ext cx="747766" cy="512977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177917" y="4797152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rgbClr val="0000FF"/>
                </a:solidFill>
              </a:rPr>
              <a:t>☞</a:t>
            </a:r>
            <a:endParaRPr lang="ko-KR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48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4808" y="181540"/>
            <a:ext cx="8229600" cy="51115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(2)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개인정보 수집 및 이용에 대한 동의 후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기본기업정보 등록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’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선택 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01" y="1027472"/>
            <a:ext cx="7738459" cy="4940210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899592" y="5013176"/>
            <a:ext cx="538886" cy="982057"/>
            <a:chOff x="976690" y="5267394"/>
            <a:chExt cx="584774" cy="1065688"/>
          </a:xfrm>
        </p:grpSpPr>
        <p:sp>
          <p:nvSpPr>
            <p:cNvPr id="11" name="TextBox 10"/>
            <p:cNvSpPr txBox="1"/>
            <p:nvPr/>
          </p:nvSpPr>
          <p:spPr>
            <a:xfrm rot="5400000">
              <a:off x="945041" y="5716659"/>
              <a:ext cx="648072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0000FF"/>
                  </a:solidFill>
                </a:rPr>
                <a:t>☜</a:t>
              </a:r>
              <a:endParaRPr lang="ko-KR" altLang="en-US" sz="3200" b="1" dirty="0">
                <a:solidFill>
                  <a:srgbClr val="0000FF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066758" y="5267394"/>
              <a:ext cx="453465" cy="436987"/>
              <a:chOff x="677023" y="5215551"/>
              <a:chExt cx="453465" cy="436987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677023" y="5219908"/>
                <a:ext cx="360039" cy="432630"/>
              </a:xfrm>
              <a:prstGeom prst="rect">
                <a:avLst/>
              </a:prstGeom>
              <a:noFill/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698439" y="5215551"/>
                <a:ext cx="432049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b="1" dirty="0">
                    <a:solidFill>
                      <a:srgbClr val="FF0000"/>
                    </a:solidFill>
                    <a:sym typeface="Wingdings"/>
                  </a:rPr>
                  <a:t></a:t>
                </a:r>
                <a:endParaRPr lang="ko-KR" altLang="en-US" b="1" dirty="0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8" name="직사각형 7"/>
          <p:cNvSpPr/>
          <p:nvPr/>
        </p:nvSpPr>
        <p:spPr>
          <a:xfrm>
            <a:off x="3714875" y="5365249"/>
            <a:ext cx="1296144" cy="360040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065127" y="5305030"/>
            <a:ext cx="549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00FF"/>
                </a:solidFill>
              </a:rPr>
              <a:t>☞</a:t>
            </a:r>
            <a:endParaRPr lang="ko-KR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83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5496" y="34725"/>
            <a:ext cx="8229600" cy="96082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(3)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신청정보를 입력하여 참가 신청서 작성</a:t>
            </a:r>
            <a:r>
              <a:rPr lang="en-US" altLang="ko-KR" sz="1800" dirty="0">
                <a:latin typeface="+mn-ea"/>
                <a:ea typeface="+mn-ea"/>
              </a:rPr>
              <a:t/>
            </a:r>
            <a:br>
              <a:rPr lang="en-US" altLang="ko-KR" sz="1800" dirty="0"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* KODAS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홈페이지 로그인 정보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(ID, PW)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기억 필수</a:t>
            </a:r>
            <a:r>
              <a:rPr lang="en-US" altLang="ko-KR" sz="14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rgbClr val="FF0000"/>
                </a:solidFill>
                <a:latin typeface="+mn-ea"/>
                <a:ea typeface="+mn-ea"/>
              </a:rPr>
              <a:t>* KOTRA </a:t>
            </a:r>
            <a:r>
              <a:rPr lang="ko-KR" altLang="en-US" sz="1800" dirty="0" smtClean="0">
                <a:solidFill>
                  <a:srgbClr val="FF0000"/>
                </a:solidFill>
                <a:latin typeface="+mn-ea"/>
                <a:ea typeface="+mn-ea"/>
              </a:rPr>
              <a:t>기업회원 </a:t>
            </a:r>
            <a:r>
              <a:rPr lang="ko-KR" altLang="en-US" sz="1800" dirty="0" err="1" smtClean="0">
                <a:solidFill>
                  <a:srgbClr val="FF0000"/>
                </a:solidFill>
                <a:latin typeface="+mn-ea"/>
                <a:ea typeface="+mn-ea"/>
              </a:rPr>
              <a:t>선가입</a:t>
            </a:r>
            <a:r>
              <a:rPr lang="ko-KR" altLang="en-US" sz="1800" dirty="0" smtClean="0">
                <a:solidFill>
                  <a:srgbClr val="FF0000"/>
                </a:solidFill>
                <a:latin typeface="+mn-ea"/>
                <a:ea typeface="+mn-ea"/>
              </a:rPr>
              <a:t> 필수</a:t>
            </a:r>
            <a:r>
              <a:rPr lang="en-US" altLang="ko-KR" sz="18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8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</a:br>
            <a:endParaRPr lang="ko-KR" altLang="en-US" sz="1800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55" y="1628800"/>
            <a:ext cx="8310889" cy="3867521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-32940" y="3887822"/>
            <a:ext cx="8133332" cy="555325"/>
            <a:chOff x="-8171" y="3946725"/>
            <a:chExt cx="8144920" cy="719024"/>
          </a:xfrm>
        </p:grpSpPr>
        <p:sp>
          <p:nvSpPr>
            <p:cNvPr id="5" name="직사각형 4"/>
            <p:cNvSpPr/>
            <p:nvPr/>
          </p:nvSpPr>
          <p:spPr>
            <a:xfrm>
              <a:off x="625072" y="4166328"/>
              <a:ext cx="7511677" cy="499421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8171" y="3946725"/>
              <a:ext cx="576064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-28923" y="4313378"/>
            <a:ext cx="8129315" cy="843814"/>
            <a:chOff x="27011" y="3866210"/>
            <a:chExt cx="8129315" cy="707886"/>
          </a:xfrm>
        </p:grpSpPr>
        <p:sp>
          <p:nvSpPr>
            <p:cNvPr id="10" name="직사각형 9"/>
            <p:cNvSpPr/>
            <p:nvPr/>
          </p:nvSpPr>
          <p:spPr>
            <a:xfrm>
              <a:off x="655336" y="3967857"/>
              <a:ext cx="7500990" cy="401057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11" y="3866210"/>
              <a:ext cx="5760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83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4808" y="274638"/>
            <a:ext cx="8229600" cy="85010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(4)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참가신청서 작성 후 페이지 하단에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등록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버튼 누르면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 완료 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99" y="891187"/>
            <a:ext cx="7849601" cy="5403550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3347864" y="5733256"/>
            <a:ext cx="1800200" cy="707886"/>
            <a:chOff x="7044191" y="5114379"/>
            <a:chExt cx="1642609" cy="707886"/>
          </a:xfrm>
        </p:grpSpPr>
        <p:sp>
          <p:nvSpPr>
            <p:cNvPr id="8" name="직사각형 7"/>
            <p:cNvSpPr/>
            <p:nvPr/>
          </p:nvSpPr>
          <p:spPr>
            <a:xfrm>
              <a:off x="7692264" y="5275335"/>
              <a:ext cx="994536" cy="385973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044191" y="5114379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364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상담신청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770825" y="3284984"/>
            <a:ext cx="7704856" cy="313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상담신청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</a:rPr>
              <a:t>? 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상담신청이라 함은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</a:rPr>
              <a:t>상담대상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기업정보를 확인 후 상담희망 기업을 선택하는 절차로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,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본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</a:rPr>
              <a:t>상담회는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바이어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–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국내기업 모두 상담희망 기업을 신청할 수 있도록 운영하고 있습니다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. </a:t>
            </a:r>
          </a:p>
          <a:p>
            <a:pPr>
              <a:lnSpc>
                <a:spcPct val="130000"/>
              </a:lnSpc>
            </a:pP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단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신청이 주선확정을 의미하지는 않으며</a:t>
            </a:r>
            <a:r>
              <a:rPr lang="en-US" altLang="ko-KR" sz="1400" dirty="0" smtClean="0">
                <a:latin typeface="+mn-ea"/>
              </a:rPr>
              <a:t>,</a:t>
            </a:r>
            <a:r>
              <a:rPr lang="ko-KR" altLang="en-US" sz="1400" dirty="0" smtClean="0">
                <a:latin typeface="+mn-ea"/>
              </a:rPr>
              <a:t> 아래의 우선순위에 따라 시스템에 반영되어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400" dirty="0" smtClean="0">
                <a:latin typeface="+mn-ea"/>
              </a:rPr>
              <a:t>매칭이 진행됩니다</a:t>
            </a:r>
            <a:r>
              <a:rPr lang="en-US" altLang="ko-KR" sz="1400" dirty="0" smtClean="0">
                <a:latin typeface="+mn-ea"/>
              </a:rPr>
              <a:t>.)</a:t>
            </a:r>
          </a:p>
          <a:p>
            <a:pPr>
              <a:lnSpc>
                <a:spcPct val="130000"/>
              </a:lnSpc>
            </a:pPr>
            <a:endParaRPr lang="en-US" altLang="ko-KR" sz="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1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바이어</a:t>
            </a:r>
            <a:r>
              <a:rPr lang="en-US" altLang="ko-KR" sz="1400" dirty="0" smtClean="0">
                <a:latin typeface="+mn-ea"/>
              </a:rPr>
              <a:t>-</a:t>
            </a:r>
            <a:r>
              <a:rPr lang="ko-KR" altLang="en-US" sz="1400" dirty="0" smtClean="0">
                <a:latin typeface="+mn-ea"/>
              </a:rPr>
              <a:t>국내기업 상호 신청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2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바이어 신청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3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국내기업 신청</a:t>
            </a:r>
            <a:endParaRPr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902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01237"/>
            <a:ext cx="6480720" cy="3980092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971600" y="3717032"/>
            <a:ext cx="1656184" cy="1034884"/>
            <a:chOff x="5665768" y="3543946"/>
            <a:chExt cx="1531415" cy="975290"/>
          </a:xfrm>
        </p:grpSpPr>
        <p:sp>
          <p:nvSpPr>
            <p:cNvPr id="7" name="직사각형 6"/>
            <p:cNvSpPr/>
            <p:nvPr/>
          </p:nvSpPr>
          <p:spPr>
            <a:xfrm flipV="1">
              <a:off x="6398184" y="3543946"/>
              <a:ext cx="798999" cy="975290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3810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665768" y="3745887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0" y="0"/>
            <a:ext cx="9144000" cy="2060848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0" y="115220"/>
            <a:ext cx="8815351" cy="2286016"/>
          </a:xfrm>
        </p:spPr>
        <p:txBody>
          <a:bodyPr/>
          <a:lstStyle/>
          <a:p>
            <a:pPr lvl="0" algn="l">
              <a:lnSpc>
                <a:spcPct val="150000"/>
              </a:lnSpc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&lt;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메뉴 설명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err="1" smtClean="0">
                <a:solidFill>
                  <a:schemeClr val="tx1"/>
                </a:solidFill>
                <a:latin typeface="+mn-ea"/>
                <a:ea typeface="+mn-ea"/>
              </a:rPr>
              <a:t>참가정보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등록정보 확인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및 수정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참가 신청 시 입력한 내용 변경 가능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)     </a:t>
            </a:r>
            <a:r>
              <a:rPr lang="en-US" altLang="ko-KR" sz="1100" i="1" dirty="0" smtClean="0">
                <a:solidFill>
                  <a:schemeClr val="tx1"/>
                </a:solidFill>
                <a:latin typeface="+mn-ea"/>
                <a:ea typeface="+mn-ea"/>
              </a:rPr>
              <a:t>* 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</a:rPr>
              <a:t>로그인 후 </a:t>
            </a:r>
            <a:r>
              <a:rPr lang="ko-KR" altLang="en-US" sz="1100" i="1" dirty="0" err="1" smtClean="0">
                <a:solidFill>
                  <a:schemeClr val="tx1"/>
                </a:solidFill>
                <a:latin typeface="+mn-ea"/>
                <a:ea typeface="+mn-ea"/>
              </a:rPr>
              <a:t>수정가능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err="1" smtClean="0">
                <a:solidFill>
                  <a:schemeClr val="tx1"/>
                </a:solidFill>
                <a:latin typeface="+mn-ea"/>
                <a:ea typeface="+mn-ea"/>
              </a:rPr>
              <a:t>상담회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  <a:latin typeface="+mn-ea"/>
                <a:ea typeface="+mn-ea"/>
              </a:rPr>
              <a:t>참가신청한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바이어 목록 확인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신청 현황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 내역 확인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주선결과확인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 신청한 내용으로 행사 담당자가 주선시간을 결정하여 공지한 최종 </a:t>
            </a:r>
            <a:r>
              <a:rPr lang="ko-KR" altLang="en-US" sz="1400" dirty="0" err="1" smtClean="0">
                <a:solidFill>
                  <a:schemeClr val="tx1"/>
                </a:solidFill>
                <a:latin typeface="+mn-ea"/>
                <a:ea typeface="+mn-ea"/>
              </a:rPr>
              <a:t>주선시간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확인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400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2000" dirty="0" smtClean="0">
                <a:latin typeface="+mn-ea"/>
              </a:rPr>
              <a:t/>
            </a:r>
            <a:br>
              <a:rPr lang="ko-KR" altLang="en-US" sz="2000" dirty="0" smtClean="0">
                <a:latin typeface="+mn-ea"/>
              </a:rPr>
            </a:b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0088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0" y="59433"/>
            <a:ext cx="8424936" cy="850106"/>
          </a:xfrm>
        </p:spPr>
        <p:txBody>
          <a:bodyPr/>
          <a:lstStyle/>
          <a:p>
            <a:pPr algn="l">
              <a:lnSpc>
                <a:spcPct val="13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(1)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 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상세정보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또는 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회사명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”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을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클릭 후 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상세정보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조회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 희망 분야에 따른 카테고리 별 검색 가능</a:t>
            </a:r>
            <a:endParaRPr lang="ko-KR" altLang="en-US" sz="1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195855"/>
            <a:ext cx="5897848" cy="489744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068892" y="3212976"/>
            <a:ext cx="1799252" cy="360040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660639" y="4866573"/>
            <a:ext cx="479313" cy="432048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854672" y="4949251"/>
            <a:ext cx="533752" cy="351957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8383587" y="4797152"/>
            <a:ext cx="508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00FF"/>
                </a:solidFill>
              </a:rPr>
              <a:t>☜</a:t>
            </a:r>
            <a:endParaRPr lang="ko-KR" altLang="en-US" sz="3200" b="1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63307" y="3026013"/>
            <a:ext cx="508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00FF"/>
                </a:solidFill>
              </a:rPr>
              <a:t>☜</a:t>
            </a:r>
            <a:endParaRPr lang="ko-KR" altLang="en-US" sz="3200" b="1" dirty="0">
              <a:solidFill>
                <a:srgbClr val="0000FF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4" t="4046" r="10559" b="13833"/>
          <a:stretch/>
        </p:blipFill>
        <p:spPr>
          <a:xfrm>
            <a:off x="433946" y="2473600"/>
            <a:ext cx="2232249" cy="20496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-192224" y="3455124"/>
            <a:ext cx="1656184" cy="770145"/>
            <a:chOff x="5665768" y="3543946"/>
            <a:chExt cx="1531415" cy="2498028"/>
          </a:xfrm>
        </p:grpSpPr>
        <p:sp>
          <p:nvSpPr>
            <p:cNvPr id="17" name="직사각형 16"/>
            <p:cNvSpPr/>
            <p:nvPr/>
          </p:nvSpPr>
          <p:spPr>
            <a:xfrm flipV="1">
              <a:off x="6398184" y="3543946"/>
              <a:ext cx="798999" cy="975290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3810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665768" y="3745888"/>
              <a:ext cx="648072" cy="2296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-36512" y="3212976"/>
            <a:ext cx="576064" cy="84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rgbClr val="0000FF"/>
                </a:solidFill>
              </a:rPr>
              <a:t>☞</a:t>
            </a:r>
            <a:endParaRPr lang="ko-KR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76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872" y="73758"/>
            <a:ext cx="8748464" cy="646964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(2)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바이어 기본정보 확인 후 상담을 희망하면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선택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 마감 기한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: 11.5(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목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) 18:00</a:t>
            </a:r>
            <a:endParaRPr lang="ko-KR" altLang="en-US" sz="1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39647"/>
            <a:ext cx="8472923" cy="387758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596336" y="3789041"/>
            <a:ext cx="576064" cy="2880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172400" y="3640669"/>
            <a:ext cx="672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00FF"/>
                </a:solidFill>
              </a:rPr>
              <a:t>☜</a:t>
            </a:r>
            <a:endParaRPr lang="ko-KR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76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213285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0" y="82612"/>
            <a:ext cx="9073008" cy="2050244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(4)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완료 후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 현황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화면으로 이동하여 상담신청 내용 확인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*상담신청 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및 수락은 바이어와 기업 간 자율적으로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수행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 주선 대기 목록 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주선되기 전 상담 신청한 목록 표시</a:t>
            </a:r>
            <a:b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      </a:t>
            </a:r>
            <a:r>
              <a:rPr lang="ko-KR" altLang="en-US" sz="1400" spc="100" dirty="0" smtClean="0">
                <a:solidFill>
                  <a:schemeClr val="tx1"/>
                </a:solidFill>
                <a:latin typeface="+mn-ea"/>
                <a:ea typeface="+mn-ea"/>
              </a:rPr>
              <a:t>                  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‘</a:t>
            </a:r>
            <a:r>
              <a:rPr lang="ko-KR" altLang="en-US" sz="1400" dirty="0" err="1" smtClean="0">
                <a:solidFill>
                  <a:schemeClr val="tx1"/>
                </a:solidFill>
                <a:latin typeface="+mn-ea"/>
                <a:ea typeface="+mn-ea"/>
              </a:rPr>
              <a:t>상담일시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’ 에는 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>Waiting’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으로 표기 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추후 확정시 상담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일시로 변경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*상담 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주선 목록은 관리자가 주선을 실행한 후에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11.12(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목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400" dirty="0">
                <a:solidFill>
                  <a:schemeClr val="tx1"/>
                </a:solidFill>
                <a:latin typeface="+mn-ea"/>
                <a:ea typeface="+mn-ea"/>
              </a:rPr>
              <a:t>에 확정</a:t>
            </a:r>
            <a:r>
              <a:rPr lang="en-US" altLang="ko-KR" sz="200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20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92896"/>
            <a:ext cx="8176994" cy="365894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971600" y="4133442"/>
            <a:ext cx="1080120" cy="31718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971600" y="4806700"/>
            <a:ext cx="1296144" cy="35503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22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0" y="0"/>
            <a:ext cx="9144000" cy="2636912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0" y="-27384"/>
            <a:ext cx="9099134" cy="2664296"/>
          </a:xfrm>
        </p:spPr>
        <p:txBody>
          <a:bodyPr/>
          <a:lstStyle/>
          <a:p>
            <a:pPr lvl="0" algn="l">
              <a:lnSpc>
                <a:spcPct val="150000"/>
              </a:lnSpc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5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신청상태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 주체에 따라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&lt;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나의 신청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상대방 신청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상호 신청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으로 표기됨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상대방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국내기업이 신청하지 않고 바이어가 먼저 상담신청 한 경우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상호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국내기업과 바이어가 동시에 상담신청을 하거나 바이어의 신청을 수락한 경우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나의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 단독 신청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(6)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기능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취소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 취소 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수락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상대방신청 수락 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반려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 거절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(7)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우선순위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나의 신청 경우만 설정 가능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우선순위에 따라 주선 확정</a:t>
            </a:r>
            <a:r>
              <a:rPr lang="en-US" altLang="ko-KR" sz="1800" dirty="0" smtClean="0"/>
              <a:t>    </a:t>
            </a:r>
            <a:endParaRPr lang="ko-KR" altLang="en-US" sz="18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2673018"/>
            <a:ext cx="6696744" cy="385232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508104" y="5461345"/>
            <a:ext cx="1512168" cy="812073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7020272" y="5913379"/>
            <a:ext cx="792088" cy="36004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6444208" y="4113178"/>
            <a:ext cx="432048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192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주선확정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3933056"/>
            <a:ext cx="7630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+mn-ea"/>
              </a:rPr>
              <a:t>참가기업의 </a:t>
            </a:r>
            <a:r>
              <a:rPr lang="ko-KR" altLang="en-US" dirty="0">
                <a:latin typeface="+mn-ea"/>
              </a:rPr>
              <a:t>상담신청 종료 후 행사 관리자가 </a:t>
            </a:r>
            <a:r>
              <a:rPr lang="ko-KR" altLang="en-US" dirty="0" smtClean="0">
                <a:latin typeface="+mn-ea"/>
              </a:rPr>
              <a:t>상담일정 </a:t>
            </a:r>
            <a:r>
              <a:rPr lang="ko-KR" altLang="en-US" dirty="0">
                <a:latin typeface="+mn-ea"/>
              </a:rPr>
              <a:t>최종 확정하여 공지합니다</a:t>
            </a:r>
            <a:r>
              <a:rPr lang="en-US" altLang="ko-KR" dirty="0" smtClean="0">
                <a:latin typeface="+mn-ea"/>
              </a:rPr>
              <a:t>. (11.12(</a:t>
            </a:r>
            <a:r>
              <a:rPr lang="ko-KR" altLang="en-US" dirty="0" smtClean="0">
                <a:latin typeface="+mn-ea"/>
              </a:rPr>
              <a:t>목</a:t>
            </a:r>
            <a:r>
              <a:rPr lang="en-US" altLang="ko-KR" dirty="0" smtClean="0">
                <a:latin typeface="+mn-ea"/>
              </a:rPr>
              <a:t>), </a:t>
            </a:r>
            <a:r>
              <a:rPr lang="ko-KR" altLang="en-US" dirty="0" smtClean="0">
                <a:latin typeface="+mn-ea"/>
              </a:rPr>
              <a:t>잠정</a:t>
            </a:r>
            <a:r>
              <a:rPr lang="en-US" altLang="ko-KR" dirty="0" smtClean="0">
                <a:latin typeface="+mn-ea"/>
              </a:rPr>
              <a:t>)</a:t>
            </a:r>
            <a:endParaRPr lang="en-US" altLang="ko-KR" dirty="0">
              <a:latin typeface="+mn-e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n-ea"/>
              </a:rPr>
              <a:t>행사 기간 중 </a:t>
            </a:r>
            <a:r>
              <a:rPr lang="ko-KR" altLang="en-US" dirty="0" smtClean="0">
                <a:latin typeface="+mn-ea"/>
              </a:rPr>
              <a:t>바이어가 지속적으로 추가되므로 꾸준한 업데이트 확인 부탁 드립니다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453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0" y="0"/>
            <a:ext cx="9144000" cy="214311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6"/>
          <a:stretch/>
        </p:blipFill>
        <p:spPr>
          <a:xfrm>
            <a:off x="1171558" y="2276872"/>
            <a:ext cx="6912768" cy="409623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835696" y="5705511"/>
            <a:ext cx="936104" cy="60380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572000" y="4077072"/>
            <a:ext cx="648072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851920" y="2876303"/>
            <a:ext cx="720080" cy="50006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9" name="제목 2"/>
          <p:cNvSpPr txBox="1">
            <a:spLocks/>
          </p:cNvSpPr>
          <p:nvPr/>
        </p:nvSpPr>
        <p:spPr>
          <a:xfrm>
            <a:off x="9370" y="13750"/>
            <a:ext cx="9099134" cy="212936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AutoNum type="arabicParenBoth"/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주선 결과 확인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클릭하여 주선 시간표 확인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색으로 채워진 부분이 주선 확정된 상담시간</a:t>
            </a:r>
            <a:endParaRPr lang="en-US" altLang="ko-KR" sz="14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(2)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참가기업의 상담신청 종료 후 행사 관리자가 상담 일정을 최종 확정하여 공지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(11.12(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목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),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잠정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초기엔 공란이나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행사담당자가 실제 주선 확정하면 시간표에 상담 대상 기업 표기</a:t>
            </a:r>
            <a:endParaRPr lang="en-US" altLang="ko-KR" sz="14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주선 안 된 목록은 주선 대기 목록에 표시됨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1553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076505"/>
            <a:ext cx="9144000" cy="2000567"/>
          </a:xfrm>
          <a:solidFill>
            <a:srgbClr val="ABD037"/>
          </a:solidFill>
        </p:spPr>
        <p:txBody>
          <a:bodyPr anchor="ctr"/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24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956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6226</TotalTime>
  <Words>531</Words>
  <Application>Microsoft Office PowerPoint</Application>
  <PresentationFormat>화면 슬라이드 쇼(4:3)</PresentationFormat>
  <Paragraphs>43</Paragraphs>
  <Slides>15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HY강B</vt:lpstr>
      <vt:lpstr>HY헤드라인M</vt:lpstr>
      <vt:lpstr>Yoon 윤고딕 530_TT</vt:lpstr>
      <vt:lpstr>Yoon 윤고딕 550_TT</vt:lpstr>
      <vt:lpstr>맑은 고딕</vt:lpstr>
      <vt:lpstr>Arial</vt:lpstr>
      <vt:lpstr>Wingdings</vt:lpstr>
      <vt:lpstr>Office 테마</vt:lpstr>
      <vt:lpstr>Korea Defense &amp; Security Week 2020 국내기업 안내 매뉴얼</vt:lpstr>
      <vt:lpstr>1. 참가신청</vt:lpstr>
      <vt:lpstr>(1) https://kodas.micehub-gov.com 접속 후 참가신청</vt:lpstr>
      <vt:lpstr>(2) 개인정보 수집 및 이용에 대한 동의 후 ‘기본기업정보 등록’ 선택 </vt:lpstr>
      <vt:lpstr>(3) 신청정보를 입력하여 참가 신청서 작성 * KODAS 홈페이지 로그인 정보 (ID, PW) 기억 필수 * KOTRA 기업회원 선가입 필수 </vt:lpstr>
      <vt:lpstr>(4) 참가신청서 작성 후 페이지 하단에 “등록” 버튼 누르면 신청 완료 </vt:lpstr>
      <vt:lpstr>2. 상담신청</vt:lpstr>
      <vt:lpstr>&lt;메뉴 설명&gt; *참가정보 – 등록정보 확인 및 수정 (참가 신청 시 입력한 내용 변경 가능)     * 로그인 후 수정가능 *상담신청 – 상담회 참가신청한 바이어 목록 확인  *신청 현황 – 상담신청 내역 확인 *주선결과확인 – 상담 신청한 내용으로 행사 담당자가 주선시간을 결정하여 공지한 최종 주선시간 확인  </vt:lpstr>
      <vt:lpstr>(1) 상담신청 &gt; “상세정보” 또는 “회사명”을 클릭 후 상세정보 조회 *상담 희망 분야에 따른 카테고리 별 검색 가능</vt:lpstr>
      <vt:lpstr>(2) 바이어 기본정보 확인 후 상담을 희망하면 “상담신청” 선택 *상담신청 마감 기한 : 11.5(목) 18:00</vt:lpstr>
      <vt:lpstr>(4) 상담신청 완료 후 “신청 현황” 화면으로 이동하여 상담신청 내용 확인 *상담신청 및 수락은 바이어와 기업 간 자율적으로 수행 *상담 주선 대기 목록 : 주선되기 전 상담 신청한 목록 표시                           ‘상담일시’ 에는 ‘Waiting’으로 표기 / 추후 확정시 상담 일시로 변경 *상담 주선 목록은 관리자가 주선을 실행한 후에 11.12(목)에 확정  </vt:lpstr>
      <vt:lpstr>(5) 신청상태 : 신청 주체에 따라 &lt;나의 신청 / 상대방 신청 / 상호 신청&gt;으로 표기됨 *상대방 신청 – 국내기업이 신청하지 않고 바이어가 먼저 상담신청 한 경우.  *상호 신청 – 국내기업과 바이어가 동시에 상담신청을 하거나 바이어의 신청을 수락한 경우  *나의 신청 – 국내기업 단독 신청  (6) 기능 *취소=상담신청 취소  *수락=상대방신청 수락  *반려=상담신청 거절 (7) 우선순위: 나의 신청 경우만 설정 가능. 우선순위에 따라 주선 확정    </vt:lpstr>
      <vt:lpstr>3. 주선확정</vt:lpstr>
      <vt:lpstr>PowerPoint 프레젠테이션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kotra</dc:creator>
  <cp:lastModifiedBy>Admin</cp:lastModifiedBy>
  <cp:revision>377</cp:revision>
  <cp:lastPrinted>2020-07-21T01:16:19Z</cp:lastPrinted>
  <dcterms:created xsi:type="dcterms:W3CDTF">2012-10-29T01:10:42Z</dcterms:created>
  <dcterms:modified xsi:type="dcterms:W3CDTF">2020-09-01T06:09:19Z</dcterms:modified>
</cp:coreProperties>
</file>